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6" r:id="rId2"/>
    <p:sldId id="267" r:id="rId3"/>
    <p:sldId id="269" r:id="rId4"/>
    <p:sldId id="268" r:id="rId5"/>
    <p:sldId id="270" r:id="rId6"/>
    <p:sldId id="271" r:id="rId7"/>
    <p:sldId id="272" r:id="rId8"/>
    <p:sldId id="273" r:id="rId9"/>
    <p:sldId id="274" r:id="rId10"/>
    <p:sldId id="275" r:id="rId11"/>
    <p:sldId id="276" r:id="rId12"/>
    <p:sldId id="277" r:id="rId13"/>
    <p:sldId id="278" r:id="rId14"/>
    <p:sldId id="257" r:id="rId15"/>
    <p:sldId id="258" r:id="rId16"/>
    <p:sldId id="259" r:id="rId17"/>
    <p:sldId id="260" r:id="rId18"/>
    <p:sldId id="261" r:id="rId19"/>
    <p:sldId id="262" r:id="rId20"/>
    <p:sldId id="263" r:id="rId21"/>
    <p:sldId id="264" r:id="rId22"/>
    <p:sldId id="265" r:id="rId2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52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a:prstGeom prst="rect">
            <a:avLst/>
          </a:prstGeo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a:xfrm>
            <a:off x="457200" y="6356350"/>
            <a:ext cx="2133600" cy="365125"/>
          </a:xfrm>
          <a:prstGeom prst="rect">
            <a:avLst/>
          </a:prstGeom>
        </p:spPr>
        <p:txBody>
          <a:bodyPr/>
          <a:lstStyle>
            <a:lvl1pPr>
              <a:defRPr/>
            </a:lvl1pPr>
          </a:lstStyle>
          <a:p>
            <a:pPr>
              <a:defRPr/>
            </a:pPr>
            <a:fld id="{AF716D28-93D4-49BA-86A8-397E246530DC}" type="datetimeFigureOut">
              <a:rPr lang="tr-TR"/>
              <a:pPr>
                <a:defRPr/>
              </a:pPr>
              <a:t>25.10.2023</a:t>
            </a:fld>
            <a:endParaRPr lang="tr-TR"/>
          </a:p>
        </p:txBody>
      </p:sp>
      <p:sp>
        <p:nvSpPr>
          <p:cNvPr id="5" name="Altbilgi Yer Tutucusu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tr-TR"/>
          </a:p>
        </p:txBody>
      </p:sp>
      <p:sp>
        <p:nvSpPr>
          <p:cNvPr id="6" name="Slayt Numarası Yer Tutucusu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CAB2240-35CE-46C6-8736-C3B3743432E0}"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9" descr="sunu kapak"/>
          <p:cNvPicPr>
            <a:picLocks noChangeAspect="1" noChangeArrowheads="1"/>
          </p:cNvPicPr>
          <p:nvPr/>
        </p:nvPicPr>
        <p:blipFill>
          <a:blip r:embed="rId2"/>
          <a:srcRect/>
          <a:stretch>
            <a:fillRect/>
          </a:stretch>
        </p:blipFill>
        <p:spPr bwMode="auto">
          <a:xfrm>
            <a:off x="0" y="6350"/>
            <a:ext cx="9393238" cy="6851650"/>
          </a:xfrm>
          <a:prstGeom prst="rect">
            <a:avLst/>
          </a:prstGeom>
          <a:noFill/>
          <a:ln w="9525">
            <a:noFill/>
            <a:miter lim="800000"/>
            <a:headEnd/>
            <a:tailEnd/>
          </a:ln>
        </p:spPr>
      </p:pic>
      <p:sp>
        <p:nvSpPr>
          <p:cNvPr id="4104" name="Rectangle 8">
            <a:extLst/>
          </p:cNvPr>
          <p:cNvSpPr>
            <a:spLocks noGrp="1" noChangeArrowheads="1"/>
          </p:cNvSpPr>
          <p:nvPr>
            <p:ph type="subTitle" idx="1"/>
          </p:nvPr>
        </p:nvSpPr>
        <p:spPr>
          <a:xfrm>
            <a:off x="3048000" y="3162300"/>
            <a:ext cx="6096000" cy="533400"/>
          </a:xfrm>
        </p:spPr>
        <p:txBody>
          <a:bodyPr/>
          <a:lstStyle/>
          <a:p>
            <a:pPr eaLnBrk="1" hangingPunct="1">
              <a:lnSpc>
                <a:spcPct val="90000"/>
              </a:lnSpc>
              <a:defRPr/>
            </a:pPr>
            <a:r>
              <a:rPr lang="tr-TR" altLang="tr-TR" sz="2400" b="1" dirty="0" smtClean="0">
                <a:latin typeface="Times New Roman" pitchFamily="18" charset="0"/>
                <a:cs typeface="Times New Roman" pitchFamily="18" charset="0"/>
              </a:rPr>
              <a:t>TURİZM VE OTEL İŞLETMECİLİĞİ</a:t>
            </a:r>
          </a:p>
          <a:p>
            <a:pPr eaLnBrk="1" hangingPunct="1">
              <a:lnSpc>
                <a:spcPct val="90000"/>
              </a:lnSpc>
              <a:defRPr/>
            </a:pPr>
            <a:r>
              <a:rPr lang="tr-TR" altLang="tr-TR" sz="2400" b="1" dirty="0" smtClean="0">
                <a:latin typeface="Times New Roman" pitchFamily="18" charset="0"/>
                <a:cs typeface="Times New Roman" pitchFamily="18" charset="0"/>
              </a:rPr>
              <a:t>ZİYAFET VE İKRAM HİZMETLERİ</a:t>
            </a:r>
          </a:p>
          <a:p>
            <a:pPr eaLnBrk="1" hangingPunct="1">
              <a:lnSpc>
                <a:spcPct val="90000"/>
              </a:lnSpc>
              <a:defRPr/>
            </a:pPr>
            <a:r>
              <a:rPr lang="tr-TR" altLang="tr-TR" sz="2400" b="1" dirty="0" smtClean="0">
                <a:latin typeface="Times New Roman" pitchFamily="18" charset="0"/>
                <a:cs typeface="Times New Roman" pitchFamily="18" charset="0"/>
              </a:rPr>
              <a:t>5.</a:t>
            </a:r>
            <a:endParaRPr lang="tr-TR" altLang="tr-TR" sz="2400" b="1" dirty="0">
              <a:latin typeface="Times New Roman" pitchFamily="18" charset="0"/>
              <a:cs typeface="Times New Roman" pitchFamily="18" charset="0"/>
            </a:endParaRPr>
          </a:p>
        </p:txBody>
      </p:sp>
      <p:sp>
        <p:nvSpPr>
          <p:cNvPr id="2052" name="Rectangle 8"/>
          <p:cNvSpPr txBox="1">
            <a:spLocks noChangeArrowheads="1"/>
          </p:cNvSpPr>
          <p:nvPr/>
        </p:nvSpPr>
        <p:spPr bwMode="auto">
          <a:xfrm>
            <a:off x="2895600" y="1143000"/>
            <a:ext cx="6096000" cy="533400"/>
          </a:xfrm>
          <a:prstGeom prst="rect">
            <a:avLst/>
          </a:prstGeom>
          <a:noFill/>
          <a:ln w="9525">
            <a:noFill/>
            <a:miter lim="800000"/>
            <a:headEnd/>
            <a:tailEnd/>
          </a:ln>
        </p:spPr>
        <p:txBody>
          <a:bodyPr/>
          <a:lstStyle/>
          <a:p>
            <a:pPr algn="ctr">
              <a:lnSpc>
                <a:spcPct val="90000"/>
              </a:lnSpc>
              <a:spcBef>
                <a:spcPct val="20000"/>
              </a:spcBef>
            </a:pPr>
            <a:r>
              <a:rPr lang="tr-TR" altLang="tr-TR" sz="3200" b="1" dirty="0" smtClean="0"/>
              <a:t>SAMSUN MESLEK </a:t>
            </a:r>
            <a:r>
              <a:rPr lang="tr-TR" altLang="tr-TR" sz="3200" b="1" dirty="0"/>
              <a:t>YÜKSEKOKULU</a:t>
            </a:r>
          </a:p>
        </p:txBody>
      </p:sp>
      <p:sp>
        <p:nvSpPr>
          <p:cNvPr id="2053" name="Rectangle 8"/>
          <p:cNvSpPr txBox="1">
            <a:spLocks noChangeArrowheads="1"/>
          </p:cNvSpPr>
          <p:nvPr/>
        </p:nvSpPr>
        <p:spPr bwMode="auto">
          <a:xfrm>
            <a:off x="3048000" y="4724400"/>
            <a:ext cx="6096000" cy="533400"/>
          </a:xfrm>
          <a:prstGeom prst="rect">
            <a:avLst/>
          </a:prstGeom>
          <a:noFill/>
          <a:ln w="9525">
            <a:noFill/>
            <a:miter lim="800000"/>
            <a:headEnd/>
            <a:tailEnd/>
          </a:ln>
        </p:spPr>
        <p:txBody>
          <a:bodyPr/>
          <a:lstStyle/>
          <a:p>
            <a:pPr algn="ctr">
              <a:lnSpc>
                <a:spcPct val="90000"/>
              </a:lnSpc>
              <a:spcBef>
                <a:spcPct val="20000"/>
              </a:spcBef>
            </a:pPr>
            <a:r>
              <a:rPr lang="tr-TR" altLang="tr-TR" sz="3600" b="1" dirty="0" err="1" smtClean="0">
                <a:latin typeface="Times New Roman" pitchFamily="18" charset="0"/>
                <a:cs typeface="Times New Roman" pitchFamily="18" charset="0"/>
              </a:rPr>
              <a:t>Öğr</a:t>
            </a:r>
            <a:r>
              <a:rPr lang="tr-TR" altLang="tr-TR" sz="3600" b="1" dirty="0" smtClean="0">
                <a:latin typeface="Times New Roman" pitchFamily="18" charset="0"/>
                <a:cs typeface="Times New Roman" pitchFamily="18" charset="0"/>
              </a:rPr>
              <a:t>. Gör .</a:t>
            </a:r>
            <a:r>
              <a:rPr lang="tr-TR" altLang="tr-TR" sz="3600" b="1" dirty="0" err="1" smtClean="0">
                <a:latin typeface="Times New Roman" pitchFamily="18" charset="0"/>
                <a:cs typeface="Times New Roman" pitchFamily="18" charset="0"/>
              </a:rPr>
              <a:t>S.Ali</a:t>
            </a:r>
            <a:r>
              <a:rPr lang="tr-TR" altLang="tr-TR" sz="3600" b="1" dirty="0" smtClean="0">
                <a:latin typeface="Times New Roman" pitchFamily="18" charset="0"/>
                <a:cs typeface="Times New Roman" pitchFamily="18" charset="0"/>
              </a:rPr>
              <a:t> Çelik</a:t>
            </a:r>
            <a:endParaRPr lang="tr-TR" altLang="tr-TR" sz="3600" b="1"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611560" y="476672"/>
            <a:ext cx="7848872" cy="5832648"/>
          </a:xfrm>
        </p:spPr>
        <p:txBody>
          <a:bodyPr/>
          <a:lstStyle/>
          <a:p>
            <a:pPr algn="l"/>
            <a:r>
              <a:rPr lang="tr-TR" dirty="0" smtClean="0">
                <a:solidFill>
                  <a:schemeClr val="tx1"/>
                </a:solidFill>
              </a:rPr>
              <a:t>4-İkindi çayı (Beş çayı)</a:t>
            </a:r>
          </a:p>
          <a:p>
            <a:pPr algn="l"/>
            <a:r>
              <a:rPr lang="tr-TR" dirty="0">
                <a:solidFill>
                  <a:schemeClr val="tx1"/>
                </a:solidFill>
              </a:rPr>
              <a:t>	</a:t>
            </a:r>
            <a:r>
              <a:rPr lang="tr-TR" dirty="0" err="1" smtClean="0">
                <a:solidFill>
                  <a:schemeClr val="tx1"/>
                </a:solidFill>
              </a:rPr>
              <a:t>Atışmalık</a:t>
            </a:r>
            <a:r>
              <a:rPr lang="tr-TR" dirty="0" smtClean="0">
                <a:solidFill>
                  <a:schemeClr val="tx1"/>
                </a:solidFill>
              </a:rPr>
              <a:t> yiyeceklerden oluşur. Kek, börek, çerez, bisküvi vb. İçerik zenginleştirilse İngilizler High </a:t>
            </a:r>
            <a:r>
              <a:rPr lang="tr-TR" dirty="0" err="1" smtClean="0">
                <a:solidFill>
                  <a:schemeClr val="tx1"/>
                </a:solidFill>
              </a:rPr>
              <a:t>tea</a:t>
            </a:r>
            <a:r>
              <a:rPr lang="tr-TR" dirty="0" smtClean="0">
                <a:solidFill>
                  <a:schemeClr val="tx1"/>
                </a:solidFill>
              </a:rPr>
              <a:t> adını verirler.</a:t>
            </a:r>
          </a:p>
          <a:p>
            <a:pPr algn="l"/>
            <a:r>
              <a:rPr lang="tr-TR" dirty="0" smtClean="0">
                <a:solidFill>
                  <a:schemeClr val="tx1"/>
                </a:solidFill>
              </a:rPr>
              <a:t>5-Akşam </a:t>
            </a:r>
            <a:r>
              <a:rPr lang="tr-TR" dirty="0">
                <a:solidFill>
                  <a:schemeClr val="tx1"/>
                </a:solidFill>
              </a:rPr>
              <a:t>yemeği (</a:t>
            </a:r>
            <a:r>
              <a:rPr lang="tr-TR" dirty="0" err="1">
                <a:solidFill>
                  <a:schemeClr val="tx1"/>
                </a:solidFill>
              </a:rPr>
              <a:t>Dinner</a:t>
            </a:r>
            <a:r>
              <a:rPr lang="tr-TR" dirty="0">
                <a:solidFill>
                  <a:schemeClr val="tx1"/>
                </a:solidFill>
              </a:rPr>
              <a:t>) menüsü</a:t>
            </a:r>
          </a:p>
          <a:p>
            <a:pPr algn="l"/>
            <a:r>
              <a:rPr lang="tr-TR" dirty="0">
                <a:solidFill>
                  <a:schemeClr val="tx1"/>
                </a:solidFill>
              </a:rPr>
              <a:t>	Akşam yemeği menüsü, genelde konaklama işletmeleri içinde yer alan ve bağımsız olarak çalışan yiyecek ve içecek işletmelerinde 19.00-21.00 saatleri arasında uygulanmaktadır. Ancak daha uzun süre ile uygulandığı yerler de mevcuttur. Akşam yemekleri, iş toplantıları için yapılabildiği gibi, yorgunluk atma, güzel zaman geçirme şeklinde de gerçekleştiğinden öğle yemeğine göre biraz daha uzun sürmektedir. Bu sebeplerden dolayı akşam yemeği menüleri, daha zengin bir içeriğe sahip olmak zorundadır. İnsanlar, akşam yemekleri için daha fazla para ödemeye hazırdırlar. Bu yüzden de akşam yemeklerinde daha fazla seçenek olmasını </a:t>
            </a:r>
            <a:r>
              <a:rPr lang="tr-TR" dirty="0" smtClean="0">
                <a:solidFill>
                  <a:schemeClr val="tx1"/>
                </a:solidFill>
              </a:rPr>
              <a:t>beklemektedirler.</a:t>
            </a:r>
          </a:p>
          <a:p>
            <a:pPr algn="l"/>
            <a:r>
              <a:rPr lang="tr-TR" dirty="0" smtClean="0">
                <a:solidFill>
                  <a:schemeClr val="tx1"/>
                </a:solidFill>
              </a:rPr>
              <a:t>6-Supper menü (</a:t>
            </a:r>
            <a:r>
              <a:rPr lang="tr-TR" dirty="0" err="1" smtClean="0">
                <a:solidFill>
                  <a:schemeClr val="tx1"/>
                </a:solidFill>
              </a:rPr>
              <a:t>Supper</a:t>
            </a:r>
            <a:r>
              <a:rPr lang="tr-TR" dirty="0" smtClean="0">
                <a:solidFill>
                  <a:schemeClr val="tx1"/>
                </a:solidFill>
              </a:rPr>
              <a:t>/</a:t>
            </a:r>
            <a:r>
              <a:rPr lang="tr-TR" dirty="0" err="1" smtClean="0">
                <a:solidFill>
                  <a:schemeClr val="tx1"/>
                </a:solidFill>
              </a:rPr>
              <a:t>Souper</a:t>
            </a:r>
            <a:r>
              <a:rPr lang="tr-TR" dirty="0" smtClean="0">
                <a:solidFill>
                  <a:schemeClr val="tx1"/>
                </a:solidFill>
              </a:rPr>
              <a:t>)</a:t>
            </a:r>
          </a:p>
          <a:p>
            <a:pPr algn="l"/>
            <a:r>
              <a:rPr lang="tr-TR" dirty="0">
                <a:solidFill>
                  <a:schemeClr val="tx1"/>
                </a:solidFill>
              </a:rPr>
              <a:t>	</a:t>
            </a:r>
            <a:r>
              <a:rPr lang="tr-TR" dirty="0" smtClean="0">
                <a:solidFill>
                  <a:schemeClr val="tx1"/>
                </a:solidFill>
              </a:rPr>
              <a:t>Geç akşam yemeğidir. Hafif tatlılar, çorbalar ve tostlar alınabilir. Ağır yemekler tercih edilmez.</a:t>
            </a:r>
          </a:p>
          <a:p>
            <a:pPr algn="l"/>
            <a:r>
              <a:rPr lang="tr-TR" dirty="0" smtClean="0">
                <a:solidFill>
                  <a:schemeClr val="tx1"/>
                </a:solidFill>
              </a:rPr>
              <a:t>7-Diyet menüsü</a:t>
            </a:r>
            <a:endParaRPr lang="tr-TR" dirty="0">
              <a:solidFill>
                <a:schemeClr val="tx1"/>
              </a:solidFill>
            </a:endParaRPr>
          </a:p>
        </p:txBody>
      </p:sp>
    </p:spTree>
    <p:extLst>
      <p:ext uri="{BB962C8B-B14F-4D97-AF65-F5344CB8AC3E}">
        <p14:creationId xmlns:p14="http://schemas.microsoft.com/office/powerpoint/2010/main" val="2209631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611560" y="548680"/>
            <a:ext cx="7848872" cy="5976664"/>
          </a:xfrm>
        </p:spPr>
        <p:txBody>
          <a:bodyPr/>
          <a:lstStyle/>
          <a:p>
            <a:pPr algn="l"/>
            <a:r>
              <a:rPr lang="tr-TR" sz="1600" dirty="0" smtClean="0">
                <a:solidFill>
                  <a:schemeClr val="tx1"/>
                </a:solidFill>
              </a:rPr>
              <a:t>C-Bir nedene bağlı olarak hazırlanan menüler</a:t>
            </a:r>
          </a:p>
          <a:p>
            <a:pPr algn="l"/>
            <a:r>
              <a:rPr lang="tr-TR" sz="1600" dirty="0" smtClean="0">
                <a:solidFill>
                  <a:schemeClr val="tx1"/>
                </a:solidFill>
              </a:rPr>
              <a:t>1-Gala yemeği menüleri</a:t>
            </a:r>
          </a:p>
          <a:p>
            <a:pPr algn="l"/>
            <a:r>
              <a:rPr lang="tr-TR" sz="1600" dirty="0" smtClean="0">
                <a:solidFill>
                  <a:schemeClr val="tx1"/>
                </a:solidFill>
              </a:rPr>
              <a:t>2-İş yemeği menüleri (Öğle , akşam)</a:t>
            </a:r>
          </a:p>
          <a:p>
            <a:pPr algn="l"/>
            <a:r>
              <a:rPr lang="tr-TR" sz="1600" dirty="0" smtClean="0">
                <a:solidFill>
                  <a:schemeClr val="tx1"/>
                </a:solidFill>
              </a:rPr>
              <a:t>3-Düğün, nişan vb. törenler için menüyü kapsayan paketler</a:t>
            </a:r>
          </a:p>
          <a:p>
            <a:pPr algn="l"/>
            <a:r>
              <a:rPr lang="tr-TR" sz="1600" dirty="0" smtClean="0">
                <a:solidFill>
                  <a:schemeClr val="tx1"/>
                </a:solidFill>
              </a:rPr>
              <a:t>4-Gurme menüleri</a:t>
            </a:r>
          </a:p>
          <a:p>
            <a:pPr algn="l"/>
            <a:r>
              <a:rPr lang="tr-TR" sz="1600" dirty="0" smtClean="0">
                <a:solidFill>
                  <a:schemeClr val="tx1"/>
                </a:solidFill>
              </a:rPr>
              <a:t>5-Kokteyl menüleri</a:t>
            </a:r>
          </a:p>
          <a:p>
            <a:pPr algn="l"/>
            <a:r>
              <a:rPr lang="tr-TR" sz="1600" dirty="0" smtClean="0">
                <a:solidFill>
                  <a:schemeClr val="tx1"/>
                </a:solidFill>
              </a:rPr>
              <a:t>6-Toplantılarda verilebilecek ikram menüleri</a:t>
            </a:r>
          </a:p>
          <a:p>
            <a:pPr algn="l"/>
            <a:r>
              <a:rPr lang="tr-TR" sz="1600" dirty="0" smtClean="0">
                <a:solidFill>
                  <a:schemeClr val="tx1"/>
                </a:solidFill>
              </a:rPr>
              <a:t>7-Ek hizmet olanakları</a:t>
            </a:r>
          </a:p>
          <a:p>
            <a:pPr algn="l"/>
            <a:r>
              <a:rPr lang="tr-TR" sz="1600" dirty="0" smtClean="0">
                <a:solidFill>
                  <a:schemeClr val="tx1"/>
                </a:solidFill>
              </a:rPr>
              <a:t>D-Özel gün menüleri</a:t>
            </a:r>
          </a:p>
          <a:p>
            <a:pPr algn="l"/>
            <a:r>
              <a:rPr lang="tr-TR" sz="1600" dirty="0" smtClean="0">
                <a:solidFill>
                  <a:schemeClr val="tx1"/>
                </a:solidFill>
              </a:rPr>
              <a:t>1-Noel menüsü (</a:t>
            </a:r>
            <a:r>
              <a:rPr lang="tr-TR" sz="1600" dirty="0" err="1" smtClean="0">
                <a:solidFill>
                  <a:schemeClr val="tx1"/>
                </a:solidFill>
              </a:rPr>
              <a:t>Veille</a:t>
            </a:r>
            <a:r>
              <a:rPr lang="tr-TR" sz="1600" dirty="0" smtClean="0">
                <a:solidFill>
                  <a:schemeClr val="tx1"/>
                </a:solidFill>
              </a:rPr>
              <a:t> de Noel)</a:t>
            </a:r>
          </a:p>
          <a:p>
            <a:pPr algn="l"/>
            <a:r>
              <a:rPr lang="tr-TR" sz="1600" dirty="0">
                <a:solidFill>
                  <a:schemeClr val="tx1"/>
                </a:solidFill>
              </a:rPr>
              <a:t>	</a:t>
            </a:r>
            <a:r>
              <a:rPr lang="tr-TR" sz="1600" dirty="0" smtClean="0">
                <a:solidFill>
                  <a:schemeClr val="tx1"/>
                </a:solidFill>
              </a:rPr>
              <a:t>Noel kelime anlamı olarak doğum demektir. </a:t>
            </a:r>
            <a:r>
              <a:rPr lang="tr-TR" sz="1600" dirty="0" err="1" smtClean="0">
                <a:solidFill>
                  <a:schemeClr val="tx1"/>
                </a:solidFill>
              </a:rPr>
              <a:t>Hz.İsa’nın</a:t>
            </a:r>
            <a:r>
              <a:rPr lang="tr-TR" sz="1600" dirty="0" smtClean="0">
                <a:solidFill>
                  <a:schemeClr val="tx1"/>
                </a:solidFill>
              </a:rPr>
              <a:t> doğum günü olan 24 Aralık gününe Hristiyanlar özel bir önem verirler. Geleneksel olarak menüde hindi dolması ve yılbaşı pastası bulunur.</a:t>
            </a:r>
          </a:p>
          <a:p>
            <a:pPr algn="l"/>
            <a:r>
              <a:rPr lang="tr-TR" sz="1600" dirty="0" smtClean="0">
                <a:solidFill>
                  <a:schemeClr val="tx1"/>
                </a:solidFill>
              </a:rPr>
              <a:t>2-Büfe menüsü</a:t>
            </a:r>
          </a:p>
          <a:p>
            <a:pPr algn="l"/>
            <a:r>
              <a:rPr lang="tr-TR" sz="1600" dirty="0">
                <a:solidFill>
                  <a:schemeClr val="tx1"/>
                </a:solidFill>
              </a:rPr>
              <a:t>	</a:t>
            </a:r>
            <a:r>
              <a:rPr lang="tr-TR" sz="1600" dirty="0" smtClean="0">
                <a:solidFill>
                  <a:schemeClr val="tx1"/>
                </a:solidFill>
              </a:rPr>
              <a:t>Ziyafet sofrasının özel bir şeklidir. Servis büfe veya self servis olarak tanzim edilebilir.</a:t>
            </a:r>
          </a:p>
          <a:p>
            <a:pPr algn="l"/>
            <a:r>
              <a:rPr lang="tr-TR" sz="1600" dirty="0" smtClean="0">
                <a:solidFill>
                  <a:schemeClr val="tx1"/>
                </a:solidFill>
              </a:rPr>
              <a:t>3-Yılbaşı menüsü (</a:t>
            </a:r>
            <a:r>
              <a:rPr lang="tr-TR" sz="1600" dirty="0" err="1" smtClean="0">
                <a:solidFill>
                  <a:schemeClr val="tx1"/>
                </a:solidFill>
              </a:rPr>
              <a:t>new</a:t>
            </a:r>
            <a:r>
              <a:rPr lang="tr-TR" sz="1600" dirty="0" smtClean="0">
                <a:solidFill>
                  <a:schemeClr val="tx1"/>
                </a:solidFill>
              </a:rPr>
              <a:t> </a:t>
            </a:r>
            <a:r>
              <a:rPr lang="tr-TR" sz="1600" dirty="0" err="1" smtClean="0">
                <a:solidFill>
                  <a:schemeClr val="tx1"/>
                </a:solidFill>
              </a:rPr>
              <a:t>years</a:t>
            </a:r>
            <a:r>
              <a:rPr lang="tr-TR" sz="1600" dirty="0" smtClean="0">
                <a:solidFill>
                  <a:schemeClr val="tx1"/>
                </a:solidFill>
              </a:rPr>
              <a:t>/</a:t>
            </a:r>
            <a:r>
              <a:rPr lang="tr-TR" sz="1600" dirty="0" err="1" smtClean="0">
                <a:solidFill>
                  <a:schemeClr val="tx1"/>
                </a:solidFill>
              </a:rPr>
              <a:t>rovellion</a:t>
            </a:r>
            <a:r>
              <a:rPr lang="tr-TR" sz="1600" dirty="0" smtClean="0">
                <a:solidFill>
                  <a:schemeClr val="tx1"/>
                </a:solidFill>
              </a:rPr>
              <a:t>)</a:t>
            </a:r>
          </a:p>
          <a:p>
            <a:pPr algn="l"/>
            <a:r>
              <a:rPr lang="tr-TR" sz="1600" dirty="0">
                <a:solidFill>
                  <a:schemeClr val="tx1"/>
                </a:solidFill>
              </a:rPr>
              <a:t>	</a:t>
            </a:r>
            <a:r>
              <a:rPr lang="tr-TR" sz="1600" dirty="0" smtClean="0">
                <a:solidFill>
                  <a:schemeClr val="tx1"/>
                </a:solidFill>
              </a:rPr>
              <a:t>31 Aralık gecesi düzenlenir , zengin çeşitlerle hazırlanır. Ülkemizde kestaneli hindi değişmez yemeklerdendir.</a:t>
            </a:r>
          </a:p>
          <a:p>
            <a:pPr algn="l"/>
            <a:r>
              <a:rPr lang="tr-TR" sz="1600" dirty="0" smtClean="0">
                <a:solidFill>
                  <a:schemeClr val="tx1"/>
                </a:solidFill>
              </a:rPr>
              <a:t>4-Gala </a:t>
            </a:r>
            <a:r>
              <a:rPr lang="tr-TR" sz="1600" dirty="0" err="1" smtClean="0">
                <a:solidFill>
                  <a:schemeClr val="tx1"/>
                </a:solidFill>
              </a:rPr>
              <a:t>dinner</a:t>
            </a:r>
            <a:endParaRPr lang="tr-TR" sz="1600" dirty="0" smtClean="0">
              <a:solidFill>
                <a:schemeClr val="tx1"/>
              </a:solidFill>
            </a:endParaRPr>
          </a:p>
          <a:p>
            <a:pPr algn="l"/>
            <a:r>
              <a:rPr lang="tr-TR" sz="1600" dirty="0">
                <a:solidFill>
                  <a:schemeClr val="tx1"/>
                </a:solidFill>
              </a:rPr>
              <a:t>	</a:t>
            </a:r>
            <a:r>
              <a:rPr lang="tr-TR" sz="1600" dirty="0" smtClean="0">
                <a:solidFill>
                  <a:schemeClr val="tx1"/>
                </a:solidFill>
              </a:rPr>
              <a:t>Şerefe verilen akşam yemeğidir. Açık büfe uygulaması yaygındır.</a:t>
            </a:r>
          </a:p>
          <a:p>
            <a:pPr algn="l"/>
            <a:r>
              <a:rPr lang="tr-TR" sz="1600" dirty="0" smtClean="0">
                <a:solidFill>
                  <a:schemeClr val="tx1"/>
                </a:solidFill>
              </a:rPr>
              <a:t>5-Buffet de </a:t>
            </a:r>
            <a:r>
              <a:rPr lang="tr-TR" sz="1600" dirty="0" err="1" smtClean="0">
                <a:solidFill>
                  <a:schemeClr val="tx1"/>
                </a:solidFill>
              </a:rPr>
              <a:t>St.Silvestre</a:t>
            </a:r>
            <a:endParaRPr lang="tr-TR" sz="1600" dirty="0" smtClean="0">
              <a:solidFill>
                <a:schemeClr val="tx1"/>
              </a:solidFill>
            </a:endParaRPr>
          </a:p>
          <a:p>
            <a:pPr algn="l"/>
            <a:r>
              <a:rPr lang="tr-TR" sz="1600" dirty="0" smtClean="0">
                <a:solidFill>
                  <a:schemeClr val="tx1"/>
                </a:solidFill>
              </a:rPr>
              <a:t>31 Aralık yılbaşı yemeğinden sonra geç saatlerde verilir. Soğuk yemeklerden oluşur.</a:t>
            </a:r>
            <a:endParaRPr lang="tr-TR" sz="1600" dirty="0">
              <a:solidFill>
                <a:schemeClr val="tx1"/>
              </a:solidFill>
            </a:endParaRPr>
          </a:p>
        </p:txBody>
      </p:sp>
    </p:spTree>
    <p:extLst>
      <p:ext uri="{BB962C8B-B14F-4D97-AF65-F5344CB8AC3E}">
        <p14:creationId xmlns:p14="http://schemas.microsoft.com/office/powerpoint/2010/main" val="3865334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395536" y="332656"/>
            <a:ext cx="8136904" cy="6264696"/>
          </a:xfrm>
        </p:spPr>
        <p:txBody>
          <a:bodyPr/>
          <a:lstStyle/>
          <a:p>
            <a:pPr algn="l"/>
            <a:r>
              <a:rPr lang="tr-TR" u="sng" dirty="0" smtClean="0">
                <a:solidFill>
                  <a:srgbClr val="C00000"/>
                </a:solidFill>
              </a:rPr>
              <a:t>Ziyafet menüleri setleri düzenlenirken dikkat edilmesi gereken hususlar;</a:t>
            </a:r>
          </a:p>
          <a:p>
            <a:pPr algn="l"/>
            <a:r>
              <a:rPr lang="tr-TR" dirty="0" smtClean="0">
                <a:solidFill>
                  <a:schemeClr val="tx1"/>
                </a:solidFill>
              </a:rPr>
              <a:t>1-Kalabalık ziyafetler için düzenlenen menülerde, servisi özellikli yemeklere yer verilmemelidir. Örneğin, </a:t>
            </a:r>
            <a:r>
              <a:rPr lang="tr-TR" dirty="0" err="1" smtClean="0">
                <a:solidFill>
                  <a:schemeClr val="tx1"/>
                </a:solidFill>
              </a:rPr>
              <a:t>Crep</a:t>
            </a:r>
            <a:r>
              <a:rPr lang="tr-TR" dirty="0" smtClean="0">
                <a:solidFill>
                  <a:schemeClr val="tx1"/>
                </a:solidFill>
              </a:rPr>
              <a:t> </a:t>
            </a:r>
            <a:r>
              <a:rPr lang="tr-TR" dirty="0" err="1" smtClean="0">
                <a:solidFill>
                  <a:schemeClr val="tx1"/>
                </a:solidFill>
              </a:rPr>
              <a:t>Suzette</a:t>
            </a:r>
            <a:r>
              <a:rPr lang="tr-TR" dirty="0" smtClean="0">
                <a:solidFill>
                  <a:schemeClr val="tx1"/>
                </a:solidFill>
              </a:rPr>
              <a:t> tatlısı, cinli domates çorbası, </a:t>
            </a:r>
            <a:r>
              <a:rPr lang="tr-TR" dirty="0" err="1" smtClean="0">
                <a:solidFill>
                  <a:schemeClr val="tx1"/>
                </a:solidFill>
              </a:rPr>
              <a:t>şatobiryan</a:t>
            </a:r>
            <a:r>
              <a:rPr lang="tr-TR" dirty="0" smtClean="0">
                <a:solidFill>
                  <a:schemeClr val="tx1"/>
                </a:solidFill>
              </a:rPr>
              <a:t> vb.)</a:t>
            </a:r>
          </a:p>
          <a:p>
            <a:pPr algn="l"/>
            <a:endParaRPr lang="tr-TR" dirty="0">
              <a:solidFill>
                <a:schemeClr val="tx1"/>
              </a:solidFill>
            </a:endParaRPr>
          </a:p>
          <a:p>
            <a:pPr algn="l"/>
            <a:endParaRPr lang="tr-TR" dirty="0" smtClean="0">
              <a:solidFill>
                <a:schemeClr val="tx1"/>
              </a:solidFill>
            </a:endParaRPr>
          </a:p>
          <a:p>
            <a:pPr algn="l"/>
            <a:endParaRPr lang="tr-TR" dirty="0">
              <a:solidFill>
                <a:schemeClr val="tx1"/>
              </a:solidFill>
            </a:endParaRPr>
          </a:p>
          <a:p>
            <a:pPr algn="l"/>
            <a:endParaRPr lang="tr-TR" dirty="0" smtClean="0">
              <a:solidFill>
                <a:schemeClr val="tx1"/>
              </a:solidFill>
            </a:endParaRPr>
          </a:p>
          <a:p>
            <a:pPr algn="l"/>
            <a:endParaRPr lang="tr-TR" dirty="0">
              <a:solidFill>
                <a:schemeClr val="tx1"/>
              </a:solidFill>
            </a:endParaRPr>
          </a:p>
          <a:p>
            <a:pPr algn="l"/>
            <a:endParaRPr lang="tr-TR" dirty="0" smtClean="0">
              <a:solidFill>
                <a:schemeClr val="tx1"/>
              </a:solidFill>
            </a:endParaRPr>
          </a:p>
          <a:p>
            <a:pPr algn="l"/>
            <a:endParaRPr lang="tr-TR" dirty="0">
              <a:solidFill>
                <a:schemeClr val="tx1"/>
              </a:solidFill>
            </a:endParaRPr>
          </a:p>
          <a:p>
            <a:pPr algn="l"/>
            <a:endParaRPr lang="tr-TR" dirty="0" smtClean="0">
              <a:solidFill>
                <a:schemeClr val="tx1"/>
              </a:solidFill>
            </a:endParaRPr>
          </a:p>
          <a:p>
            <a:pPr algn="l"/>
            <a:r>
              <a:rPr lang="tr-TR" dirty="0" err="1" smtClean="0">
                <a:solidFill>
                  <a:schemeClr val="tx1"/>
                </a:solidFill>
              </a:rPr>
              <a:t>Crep</a:t>
            </a:r>
            <a:r>
              <a:rPr lang="tr-TR" dirty="0" smtClean="0">
                <a:solidFill>
                  <a:schemeClr val="tx1"/>
                </a:solidFill>
              </a:rPr>
              <a:t> </a:t>
            </a:r>
            <a:r>
              <a:rPr lang="tr-TR" dirty="0" err="1" smtClean="0">
                <a:solidFill>
                  <a:schemeClr val="tx1"/>
                </a:solidFill>
              </a:rPr>
              <a:t>Suzette</a:t>
            </a:r>
            <a:r>
              <a:rPr lang="tr-TR" dirty="0" smtClean="0">
                <a:solidFill>
                  <a:schemeClr val="tx1"/>
                </a:solidFill>
              </a:rPr>
              <a:t>                    Cinli domates çorbası</a:t>
            </a:r>
          </a:p>
          <a:p>
            <a:pPr algn="l"/>
            <a:r>
              <a:rPr lang="tr-TR" dirty="0" smtClean="0">
                <a:solidFill>
                  <a:schemeClr val="tx1"/>
                </a:solidFill>
              </a:rPr>
              <a:t>2-Menü kompozisyonu düzenleme amacına uygun olmalıdır. Yılbaşı menüsünde hindi dolması ve pasta unutulmamalıdır.</a:t>
            </a:r>
          </a:p>
          <a:p>
            <a:pPr algn="l"/>
            <a:r>
              <a:rPr lang="tr-TR" dirty="0" smtClean="0">
                <a:solidFill>
                  <a:schemeClr val="tx1"/>
                </a:solidFill>
              </a:rPr>
              <a:t>3-Bazı yemekler müşteri önünde </a:t>
            </a:r>
            <a:r>
              <a:rPr lang="tr-TR" dirty="0" err="1" smtClean="0">
                <a:solidFill>
                  <a:schemeClr val="tx1"/>
                </a:solidFill>
              </a:rPr>
              <a:t>flambe</a:t>
            </a:r>
            <a:r>
              <a:rPr lang="tr-TR" dirty="0" smtClean="0">
                <a:solidFill>
                  <a:schemeClr val="tx1"/>
                </a:solidFill>
              </a:rPr>
              <a:t> edilerek hazırlanır.</a:t>
            </a:r>
          </a:p>
          <a:p>
            <a:pPr algn="l"/>
            <a:r>
              <a:rPr lang="tr-TR" dirty="0" smtClean="0">
                <a:solidFill>
                  <a:schemeClr val="tx1"/>
                </a:solidFill>
              </a:rPr>
              <a:t>	Müşterinin </a:t>
            </a:r>
            <a:r>
              <a:rPr lang="tr-TR" dirty="0">
                <a:solidFill>
                  <a:schemeClr val="tx1"/>
                </a:solidFill>
              </a:rPr>
              <a:t>talep ettiği yemeğin alkol katkısı ile alevlendirilmesiyle oluşan görsel sunumu ifade eden </a:t>
            </a:r>
            <a:r>
              <a:rPr lang="tr-TR" dirty="0" err="1">
                <a:solidFill>
                  <a:srgbClr val="C00000"/>
                </a:solidFill>
              </a:rPr>
              <a:t>flambe</a:t>
            </a:r>
            <a:r>
              <a:rPr lang="tr-TR" dirty="0">
                <a:solidFill>
                  <a:schemeClr val="tx1"/>
                </a:solidFill>
              </a:rPr>
              <a:t>, herhangi bir kaza yaşanmaması için büyük bir tecrübe gerektirmektedir</a:t>
            </a:r>
            <a:r>
              <a:rPr lang="tr-TR" dirty="0" smtClean="0">
                <a:solidFill>
                  <a:schemeClr val="tx1"/>
                </a:solidFill>
              </a:rPr>
              <a:t>.</a:t>
            </a:r>
          </a:p>
          <a:p>
            <a:pPr algn="l"/>
            <a:endParaRPr lang="tr-TR" dirty="0">
              <a:solidFill>
                <a:schemeClr val="tx1"/>
              </a:solidFill>
            </a:endParaRPr>
          </a:p>
          <a:p>
            <a:pPr algn="l"/>
            <a:endParaRPr lang="tr-TR" dirty="0" smtClean="0">
              <a:solidFill>
                <a:schemeClr val="tx1"/>
              </a:solidFill>
            </a:endParaRPr>
          </a:p>
          <a:p>
            <a:pPr algn="l"/>
            <a:endParaRPr lang="tr-TR" dirty="0"/>
          </a:p>
        </p:txBody>
      </p:sp>
      <p:pic>
        <p:nvPicPr>
          <p:cNvPr id="4" name="Resim 3"/>
          <p:cNvPicPr>
            <a:picLocks noChangeAspect="1"/>
          </p:cNvPicPr>
          <p:nvPr/>
        </p:nvPicPr>
        <p:blipFill>
          <a:blip r:embed="rId2"/>
          <a:stretch>
            <a:fillRect/>
          </a:stretch>
        </p:blipFill>
        <p:spPr>
          <a:xfrm>
            <a:off x="467544" y="1556792"/>
            <a:ext cx="2349070" cy="2160240"/>
          </a:xfrm>
          <a:prstGeom prst="rect">
            <a:avLst/>
          </a:prstGeom>
        </p:spPr>
      </p:pic>
      <p:pic>
        <p:nvPicPr>
          <p:cNvPr id="5" name="Resim 4"/>
          <p:cNvPicPr>
            <a:picLocks noChangeAspect="1"/>
          </p:cNvPicPr>
          <p:nvPr/>
        </p:nvPicPr>
        <p:blipFill>
          <a:blip r:embed="rId3"/>
          <a:stretch>
            <a:fillRect/>
          </a:stretch>
        </p:blipFill>
        <p:spPr>
          <a:xfrm>
            <a:off x="3059832" y="1604123"/>
            <a:ext cx="2592288" cy="2112910"/>
          </a:xfrm>
          <a:prstGeom prst="rect">
            <a:avLst/>
          </a:prstGeom>
        </p:spPr>
      </p:pic>
      <p:pic>
        <p:nvPicPr>
          <p:cNvPr id="6" name="Resim 5"/>
          <p:cNvPicPr>
            <a:picLocks noChangeAspect="1"/>
          </p:cNvPicPr>
          <p:nvPr/>
        </p:nvPicPr>
        <p:blipFill>
          <a:blip r:embed="rId4"/>
          <a:stretch>
            <a:fillRect/>
          </a:stretch>
        </p:blipFill>
        <p:spPr>
          <a:xfrm>
            <a:off x="4139952" y="5441992"/>
            <a:ext cx="1176165" cy="1155360"/>
          </a:xfrm>
          <a:prstGeom prst="rect">
            <a:avLst/>
          </a:prstGeom>
        </p:spPr>
      </p:pic>
    </p:spTree>
    <p:extLst>
      <p:ext uri="{BB962C8B-B14F-4D97-AF65-F5344CB8AC3E}">
        <p14:creationId xmlns:p14="http://schemas.microsoft.com/office/powerpoint/2010/main" val="759274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611560" y="332656"/>
            <a:ext cx="7992888" cy="6048672"/>
          </a:xfrm>
        </p:spPr>
        <p:txBody>
          <a:bodyPr/>
          <a:lstStyle/>
          <a:p>
            <a:pPr algn="l"/>
            <a:r>
              <a:rPr lang="tr-TR" dirty="0" smtClean="0">
                <a:solidFill>
                  <a:schemeClr val="tx1"/>
                </a:solidFill>
              </a:rPr>
              <a:t>4-Ziyafet setlerinde menüler sık sık gözden geçirilmelidir.</a:t>
            </a:r>
          </a:p>
          <a:p>
            <a:pPr algn="l"/>
            <a:r>
              <a:rPr lang="tr-TR" dirty="0" smtClean="0">
                <a:solidFill>
                  <a:schemeClr val="tx1"/>
                </a:solidFill>
              </a:rPr>
              <a:t>5-Ziyafet menülerinde ön şart varsa bu durum menünün yanına not edilmelidir. Örneğin 20 kişiye kadar hizmet verilebilir.</a:t>
            </a:r>
          </a:p>
          <a:p>
            <a:pPr algn="l"/>
            <a:r>
              <a:rPr lang="tr-TR" dirty="0" smtClean="0">
                <a:solidFill>
                  <a:schemeClr val="tx1"/>
                </a:solidFill>
              </a:rPr>
              <a:t>6-Ziyafet menüleri genelde soğuk meze tabağı ile başlar.</a:t>
            </a:r>
          </a:p>
          <a:p>
            <a:pPr algn="l"/>
            <a:endParaRPr lang="tr-TR" dirty="0">
              <a:solidFill>
                <a:schemeClr val="tx1"/>
              </a:solidFill>
            </a:endParaRPr>
          </a:p>
          <a:p>
            <a:pPr algn="l"/>
            <a:endParaRPr lang="tr-TR" dirty="0" smtClean="0">
              <a:solidFill>
                <a:schemeClr val="tx1"/>
              </a:solidFill>
            </a:endParaRPr>
          </a:p>
          <a:p>
            <a:pPr algn="l"/>
            <a:endParaRPr lang="tr-TR" dirty="0">
              <a:solidFill>
                <a:schemeClr val="tx1"/>
              </a:solidFill>
            </a:endParaRPr>
          </a:p>
          <a:p>
            <a:pPr algn="l"/>
            <a:endParaRPr lang="tr-TR" dirty="0" smtClean="0">
              <a:solidFill>
                <a:schemeClr val="tx1"/>
              </a:solidFill>
            </a:endParaRPr>
          </a:p>
          <a:p>
            <a:pPr algn="l"/>
            <a:endParaRPr lang="tr-TR" dirty="0">
              <a:solidFill>
                <a:schemeClr val="tx1"/>
              </a:solidFill>
            </a:endParaRPr>
          </a:p>
          <a:p>
            <a:pPr algn="l"/>
            <a:r>
              <a:rPr lang="tr-TR" dirty="0" smtClean="0">
                <a:solidFill>
                  <a:schemeClr val="tx1"/>
                </a:solidFill>
              </a:rPr>
              <a:t>7-Düzenlenen ziyafet menüleri işletmenin karakterini yansıtmalıdır.</a:t>
            </a:r>
          </a:p>
          <a:p>
            <a:pPr algn="l"/>
            <a:endParaRPr lang="tr-TR" dirty="0">
              <a:solidFill>
                <a:schemeClr val="tx1"/>
              </a:solidFill>
            </a:endParaRPr>
          </a:p>
          <a:p>
            <a:r>
              <a:rPr lang="tr-TR" u="sng" dirty="0" smtClean="0">
                <a:solidFill>
                  <a:srgbClr val="C00000"/>
                </a:solidFill>
              </a:rPr>
              <a:t>Menüye Uygun İçecek Seçimi</a:t>
            </a:r>
          </a:p>
          <a:p>
            <a:pPr algn="l"/>
            <a:endParaRPr lang="tr-TR" dirty="0">
              <a:solidFill>
                <a:schemeClr val="tx1"/>
              </a:solidFill>
            </a:endParaRPr>
          </a:p>
        </p:txBody>
      </p:sp>
      <p:pic>
        <p:nvPicPr>
          <p:cNvPr id="4" name="Resim 3"/>
          <p:cNvPicPr>
            <a:picLocks noChangeAspect="1"/>
          </p:cNvPicPr>
          <p:nvPr/>
        </p:nvPicPr>
        <p:blipFill>
          <a:blip r:embed="rId2"/>
          <a:stretch>
            <a:fillRect/>
          </a:stretch>
        </p:blipFill>
        <p:spPr>
          <a:xfrm>
            <a:off x="899592" y="1484784"/>
            <a:ext cx="1544963" cy="1254960"/>
          </a:xfrm>
          <a:prstGeom prst="rect">
            <a:avLst/>
          </a:prstGeom>
        </p:spPr>
      </p:pic>
    </p:spTree>
    <p:extLst>
      <p:ext uri="{BB962C8B-B14F-4D97-AF65-F5344CB8AC3E}">
        <p14:creationId xmlns:p14="http://schemas.microsoft.com/office/powerpoint/2010/main" val="3640734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106168" y="1325880"/>
            <a:ext cx="4916424" cy="2173224"/>
          </a:xfrm>
          <a:prstGeom prst="rect">
            <a:avLst/>
          </a:prstGeom>
          <a:solidFill>
            <a:srgbClr val="FFFFFF"/>
          </a:solidFill>
        </p:spPr>
        <p:txBody>
          <a:bodyPr lIns="0" tIns="0" rIns="0" bIns="0">
            <a:noAutofit/>
          </a:bodyPr>
          <a:lstStyle/>
          <a:p>
            <a:pPr indent="0" algn="ctr">
              <a:spcAft>
                <a:spcPts val="2660"/>
              </a:spcAft>
            </a:pPr>
            <a:r>
              <a:rPr lang="tr" sz="4400" dirty="0">
                <a:latin typeface="Arial"/>
              </a:rPr>
              <a:t>Ziyafet Personeli ve Sorumlulukları</a:t>
            </a:r>
          </a:p>
          <a:p>
            <a:pPr indent="0" algn="ctr"/>
            <a:r>
              <a:rPr lang="tr" sz="3200" i="1" dirty="0">
                <a:latin typeface="Arial"/>
              </a:rPr>
              <a:t>Ziyafet Hizmetleri Yönetimi</a:t>
            </a:r>
          </a:p>
        </p:txBody>
      </p:sp>
    </p:spTree>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p:cNvPicPr>
            <a:picLocks noChangeAspect="1"/>
          </p:cNvPicPr>
          <p:nvPr/>
        </p:nvPicPr>
        <p:blipFill>
          <a:blip r:embed="rId2"/>
          <a:stretch>
            <a:fillRect/>
          </a:stretch>
        </p:blipFill>
        <p:spPr>
          <a:xfrm>
            <a:off x="0" y="5888736"/>
            <a:ext cx="9144000" cy="969264"/>
          </a:xfrm>
          <a:prstGeom prst="rect">
            <a:avLst/>
          </a:prstGeom>
        </p:spPr>
      </p:pic>
      <p:sp>
        <p:nvSpPr>
          <p:cNvPr id="3" name="2 Dikdörtgen"/>
          <p:cNvSpPr/>
          <p:nvPr/>
        </p:nvSpPr>
        <p:spPr>
          <a:xfrm>
            <a:off x="2151888" y="633984"/>
            <a:ext cx="4840224" cy="557784"/>
          </a:xfrm>
          <a:prstGeom prst="rect">
            <a:avLst/>
          </a:prstGeom>
          <a:solidFill>
            <a:srgbClr val="FFFFFF"/>
          </a:solidFill>
        </p:spPr>
        <p:txBody>
          <a:bodyPr wrap="none" lIns="0" tIns="0" rIns="0" bIns="0">
            <a:noAutofit/>
          </a:bodyPr>
          <a:lstStyle/>
          <a:p>
            <a:pPr indent="0" algn="ctr">
              <a:spcBef>
                <a:spcPts val="1820"/>
              </a:spcBef>
            </a:pPr>
            <a:r>
              <a:rPr lang="en-US" sz="4400">
                <a:latin typeface="Arial"/>
              </a:rPr>
              <a:t>Banqueting </a:t>
            </a:r>
            <a:r>
              <a:rPr lang="tr" sz="4400">
                <a:latin typeface="Arial"/>
              </a:rPr>
              <a:t>Müdürü</a:t>
            </a:r>
          </a:p>
        </p:txBody>
      </p:sp>
      <p:sp>
        <p:nvSpPr>
          <p:cNvPr id="4" name="3 Dikdörtgen"/>
          <p:cNvSpPr/>
          <p:nvPr/>
        </p:nvSpPr>
        <p:spPr>
          <a:xfrm>
            <a:off x="551688" y="1722120"/>
            <a:ext cx="8046720" cy="3319272"/>
          </a:xfrm>
          <a:prstGeom prst="rect">
            <a:avLst/>
          </a:prstGeom>
          <a:solidFill>
            <a:srgbClr val="FFFFFF"/>
          </a:solidFill>
        </p:spPr>
        <p:txBody>
          <a:bodyPr lIns="0" tIns="0" rIns="0" bIns="0">
            <a:noAutofit/>
          </a:bodyPr>
          <a:lstStyle/>
          <a:p>
            <a:pPr marL="303852" indent="-342900">
              <a:spcAft>
                <a:spcPts val="560"/>
              </a:spcAft>
            </a:pPr>
            <a:r>
              <a:rPr lang="en-US" sz="3000">
                <a:latin typeface="Arial"/>
              </a:rPr>
              <a:t>•</a:t>
            </a:r>
            <a:r>
              <a:rPr lang="tr" sz="3000">
                <a:latin typeface="Arial"/>
              </a:rPr>
              <a:t> Ziyafetin baştan sona yönetiminden sorumludur.</a:t>
            </a:r>
          </a:p>
          <a:p>
            <a:pPr marL="303852" indent="-342900">
              <a:spcAft>
                <a:spcPts val="560"/>
              </a:spcAft>
            </a:pPr>
            <a:r>
              <a:rPr lang="tr" sz="3000">
                <a:latin typeface="Arial"/>
              </a:rPr>
              <a:t>• Müşterilerle ziyafet menüsü, masa planı, satış fiyatı, içecekler, müzik ve ilgili her türlü konuyu görüşür, değerlendirir ve karar verir.</a:t>
            </a:r>
          </a:p>
          <a:p>
            <a:pPr marL="303852" indent="-342900"/>
            <a:r>
              <a:rPr lang="tr" sz="3000">
                <a:latin typeface="Arial"/>
              </a:rPr>
              <a:t>• Aldığı ziyafetle ilgili bilgileri bir rapor ile yayınlar.</a:t>
            </a:r>
          </a:p>
        </p:txBody>
      </p:sp>
    </p:spTree>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p:cNvPicPr>
            <a:picLocks noChangeAspect="1"/>
          </p:cNvPicPr>
          <p:nvPr/>
        </p:nvPicPr>
        <p:blipFill>
          <a:blip r:embed="rId2"/>
          <a:stretch>
            <a:fillRect/>
          </a:stretch>
        </p:blipFill>
        <p:spPr>
          <a:xfrm>
            <a:off x="0" y="5900928"/>
            <a:ext cx="9144000" cy="957072"/>
          </a:xfrm>
          <a:prstGeom prst="rect">
            <a:avLst/>
          </a:prstGeom>
        </p:spPr>
      </p:pic>
      <p:sp>
        <p:nvSpPr>
          <p:cNvPr id="3" name="2 Dikdörtgen"/>
          <p:cNvSpPr/>
          <p:nvPr/>
        </p:nvSpPr>
        <p:spPr>
          <a:xfrm>
            <a:off x="3523488" y="627888"/>
            <a:ext cx="2130552" cy="451104"/>
          </a:xfrm>
          <a:prstGeom prst="rect">
            <a:avLst/>
          </a:prstGeom>
          <a:solidFill>
            <a:srgbClr val="FFFFFF"/>
          </a:solidFill>
        </p:spPr>
        <p:txBody>
          <a:bodyPr wrap="none" lIns="0" tIns="0" rIns="0" bIns="0">
            <a:noAutofit/>
          </a:bodyPr>
          <a:lstStyle/>
          <a:p>
            <a:pPr indent="0" algn="ctr"/>
            <a:r>
              <a:rPr lang="tr" sz="4400">
                <a:latin typeface="Arial"/>
              </a:rPr>
              <a:t>Sekreter</a:t>
            </a:r>
          </a:p>
        </p:txBody>
      </p:sp>
      <p:sp>
        <p:nvSpPr>
          <p:cNvPr id="4" name="3 Dikdörtgen"/>
          <p:cNvSpPr/>
          <p:nvPr/>
        </p:nvSpPr>
        <p:spPr>
          <a:xfrm>
            <a:off x="551688" y="1722120"/>
            <a:ext cx="8046720" cy="3959352"/>
          </a:xfrm>
          <a:prstGeom prst="rect">
            <a:avLst/>
          </a:prstGeom>
          <a:solidFill>
            <a:srgbClr val="FFFFFF"/>
          </a:solidFill>
        </p:spPr>
        <p:txBody>
          <a:bodyPr lIns="0" tIns="0" rIns="0" bIns="0">
            <a:noAutofit/>
          </a:bodyPr>
          <a:lstStyle/>
          <a:p>
            <a:pPr indent="0" algn="just">
              <a:spcAft>
                <a:spcPts val="560"/>
              </a:spcAft>
            </a:pPr>
            <a:r>
              <a:rPr lang="tr" sz="3000">
                <a:latin typeface="Arial"/>
              </a:rPr>
              <a:t>• Ziyafet müdürü ile birlikte çalışır.</a:t>
            </a:r>
          </a:p>
          <a:p>
            <a:pPr indent="0" algn="just">
              <a:spcAft>
                <a:spcPts val="560"/>
              </a:spcAft>
            </a:pPr>
            <a:r>
              <a:rPr lang="tr" sz="3000">
                <a:latin typeface="Arial"/>
              </a:rPr>
              <a:t>• Otel içi ve dışı yazışmalar yapar.</a:t>
            </a:r>
          </a:p>
          <a:p>
            <a:pPr marL="303852" indent="-342900" algn="just">
              <a:spcAft>
                <a:spcPts val="560"/>
              </a:spcAft>
            </a:pPr>
            <a:r>
              <a:rPr lang="tr" sz="3000">
                <a:latin typeface="Arial"/>
              </a:rPr>
              <a:t>• Departmanlara gönderilecek raporları yazıp çoğaltarak ilgili departmanlara ulaştırır ve takip eder.</a:t>
            </a:r>
          </a:p>
          <a:p>
            <a:pPr marL="303852" indent="-342900" algn="just">
              <a:spcAft>
                <a:spcPts val="560"/>
              </a:spcAft>
            </a:pPr>
            <a:r>
              <a:rPr lang="tr" sz="3000">
                <a:latin typeface="Arial"/>
              </a:rPr>
              <a:t>•</a:t>
            </a:r>
            <a:r>
              <a:rPr lang="en-US" sz="3000">
                <a:latin typeface="Arial"/>
              </a:rPr>
              <a:t> Banqueting </a:t>
            </a:r>
            <a:r>
              <a:rPr lang="tr" sz="3000">
                <a:latin typeface="Arial"/>
              </a:rPr>
              <a:t>müdürü olmadığı zamanlarda müşteriler ile görüşmeleri yapar.</a:t>
            </a:r>
          </a:p>
          <a:p>
            <a:pPr indent="0" algn="just"/>
            <a:r>
              <a:rPr lang="tr" sz="3000">
                <a:latin typeface="Arial"/>
              </a:rPr>
              <a:t>• Her türlü dosyalama işleminden sorumludur.</a:t>
            </a:r>
          </a:p>
        </p:txBody>
      </p:sp>
    </p:spTree>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p:cNvPicPr>
            <a:picLocks noChangeAspect="1"/>
          </p:cNvPicPr>
          <p:nvPr/>
        </p:nvPicPr>
        <p:blipFill>
          <a:blip r:embed="rId2"/>
          <a:stretch>
            <a:fillRect/>
          </a:stretch>
        </p:blipFill>
        <p:spPr>
          <a:xfrm>
            <a:off x="0" y="5888736"/>
            <a:ext cx="9144000" cy="969264"/>
          </a:xfrm>
          <a:prstGeom prst="rect">
            <a:avLst/>
          </a:prstGeom>
        </p:spPr>
      </p:pic>
      <p:sp>
        <p:nvSpPr>
          <p:cNvPr id="3" name="2 Dikdörtgen"/>
          <p:cNvSpPr/>
          <p:nvPr/>
        </p:nvSpPr>
        <p:spPr>
          <a:xfrm>
            <a:off x="551688" y="627888"/>
            <a:ext cx="8058912" cy="3956304"/>
          </a:xfrm>
          <a:prstGeom prst="rect">
            <a:avLst/>
          </a:prstGeom>
          <a:solidFill>
            <a:srgbClr val="FFFFFF"/>
          </a:solidFill>
        </p:spPr>
        <p:txBody>
          <a:bodyPr lIns="0" tIns="0" rIns="0" bIns="0">
            <a:noAutofit/>
          </a:bodyPr>
          <a:lstStyle/>
          <a:p>
            <a:pPr indent="0" algn="ctr">
              <a:spcAft>
                <a:spcPts val="2660"/>
              </a:spcAft>
            </a:pPr>
            <a:r>
              <a:rPr lang="en-US" sz="4400">
                <a:latin typeface="Arial"/>
              </a:rPr>
              <a:t>Banqueting </a:t>
            </a:r>
            <a:r>
              <a:rPr lang="tr" sz="4400">
                <a:latin typeface="Arial"/>
              </a:rPr>
              <a:t>Şef Garsonu</a:t>
            </a:r>
          </a:p>
          <a:p>
            <a:pPr marL="303852" indent="-342900">
              <a:spcAft>
                <a:spcPts val="560"/>
              </a:spcAft>
            </a:pPr>
            <a:r>
              <a:rPr lang="tr" sz="3000">
                <a:latin typeface="Arial"/>
              </a:rPr>
              <a:t>• Ziyafet personeli ve ziyafet servisinin sorumsuz akışından sorumludur.</a:t>
            </a:r>
          </a:p>
          <a:p>
            <a:pPr marL="303852" indent="-342900">
              <a:lnSpc>
                <a:spcPct val="105000"/>
              </a:lnSpc>
              <a:spcAft>
                <a:spcPts val="420"/>
              </a:spcAft>
            </a:pPr>
            <a:r>
              <a:rPr lang="tr" sz="3000">
                <a:latin typeface="Arial"/>
              </a:rPr>
              <a:t>• Elinde yeterli sayıda daimi kadroda personel olmadığında ekstra kalifiye personel tedarik eder.</a:t>
            </a:r>
          </a:p>
          <a:p>
            <a:pPr indent="0">
              <a:lnSpc>
                <a:spcPct val="105000"/>
              </a:lnSpc>
            </a:pPr>
            <a:r>
              <a:rPr lang="tr" sz="3000">
                <a:latin typeface="Arial"/>
              </a:rPr>
              <a:t>• Servisi yönetir.</a:t>
            </a:r>
          </a:p>
        </p:txBody>
      </p:sp>
    </p:spTree>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p:cNvPicPr>
            <a:picLocks noChangeAspect="1"/>
          </p:cNvPicPr>
          <p:nvPr/>
        </p:nvPicPr>
        <p:blipFill>
          <a:blip r:embed="rId2"/>
          <a:stretch>
            <a:fillRect/>
          </a:stretch>
        </p:blipFill>
        <p:spPr>
          <a:xfrm>
            <a:off x="0" y="5888736"/>
            <a:ext cx="9144000" cy="969264"/>
          </a:xfrm>
          <a:prstGeom prst="rect">
            <a:avLst/>
          </a:prstGeom>
        </p:spPr>
      </p:pic>
      <p:sp>
        <p:nvSpPr>
          <p:cNvPr id="3" name="2 Dikdörtgen"/>
          <p:cNvSpPr/>
          <p:nvPr/>
        </p:nvSpPr>
        <p:spPr>
          <a:xfrm>
            <a:off x="2407920" y="633984"/>
            <a:ext cx="4334256" cy="551688"/>
          </a:xfrm>
          <a:prstGeom prst="rect">
            <a:avLst/>
          </a:prstGeom>
          <a:solidFill>
            <a:srgbClr val="FFFFFF"/>
          </a:solidFill>
        </p:spPr>
        <p:txBody>
          <a:bodyPr wrap="none" lIns="0" tIns="0" rIns="0" bIns="0">
            <a:noAutofit/>
          </a:bodyPr>
          <a:lstStyle/>
          <a:p>
            <a:pPr indent="0" algn="ctr"/>
            <a:r>
              <a:rPr lang="en-US" sz="4400">
                <a:latin typeface="Arial"/>
              </a:rPr>
              <a:t>Dispense barmen</a:t>
            </a:r>
          </a:p>
        </p:txBody>
      </p:sp>
      <p:sp>
        <p:nvSpPr>
          <p:cNvPr id="4" name="3 Dikdörtgen"/>
          <p:cNvSpPr/>
          <p:nvPr/>
        </p:nvSpPr>
        <p:spPr>
          <a:xfrm>
            <a:off x="551688" y="1725168"/>
            <a:ext cx="8034528" cy="3496056"/>
          </a:xfrm>
          <a:prstGeom prst="rect">
            <a:avLst/>
          </a:prstGeom>
          <a:solidFill>
            <a:srgbClr val="FFFFFF"/>
          </a:solidFill>
        </p:spPr>
        <p:txBody>
          <a:bodyPr lIns="0" tIns="0" rIns="0" bIns="0">
            <a:noAutofit/>
          </a:bodyPr>
          <a:lstStyle/>
          <a:p>
            <a:pPr indent="0"/>
            <a:r>
              <a:rPr lang="en-US" sz="3000">
                <a:latin typeface="Arial"/>
              </a:rPr>
              <a:t>• Banket     </a:t>
            </a:r>
            <a:r>
              <a:rPr lang="tr" sz="3000">
                <a:latin typeface="Arial"/>
              </a:rPr>
              <a:t>organizasyonunda      barların</a:t>
            </a:r>
          </a:p>
          <a:p>
            <a:pPr indent="342900">
              <a:spcAft>
                <a:spcPts val="560"/>
              </a:spcAft>
            </a:pPr>
            <a:r>
              <a:rPr lang="tr" sz="3000">
                <a:latin typeface="Arial"/>
              </a:rPr>
              <a:t>yönetiminden sorumludur.</a:t>
            </a:r>
          </a:p>
          <a:p>
            <a:pPr indent="0">
              <a:spcAft>
                <a:spcPts val="560"/>
              </a:spcAft>
            </a:pPr>
            <a:r>
              <a:rPr lang="tr" sz="3000">
                <a:latin typeface="Arial"/>
              </a:rPr>
              <a:t>• Ziyafetten önce bar stoklarının gözden geçirir.</a:t>
            </a:r>
          </a:p>
          <a:p>
            <a:pPr indent="0">
              <a:spcAft>
                <a:spcPts val="560"/>
              </a:spcAft>
            </a:pPr>
            <a:r>
              <a:rPr lang="tr" sz="3000">
                <a:latin typeface="Arial"/>
              </a:rPr>
              <a:t>• Nakit ödemelerin takibini yapar.</a:t>
            </a:r>
          </a:p>
          <a:p>
            <a:pPr indent="0">
              <a:spcAft>
                <a:spcPts val="560"/>
              </a:spcAft>
            </a:pPr>
            <a:r>
              <a:rPr lang="tr" sz="3000">
                <a:latin typeface="Arial"/>
              </a:rPr>
              <a:t>• Bar personelinin denetimi sağlar</a:t>
            </a:r>
          </a:p>
          <a:p>
            <a:pPr indent="0"/>
            <a:r>
              <a:rPr lang="tr" sz="3000">
                <a:latin typeface="Arial"/>
              </a:rPr>
              <a:t>• Ziyafet sonrası bar stoklarının  yeniden</a:t>
            </a:r>
          </a:p>
          <a:p>
            <a:pPr indent="342900"/>
            <a:r>
              <a:rPr lang="tr" sz="3000">
                <a:latin typeface="Arial"/>
              </a:rPr>
              <a:t>tamamlanması çalışmalarını takip eder.</a:t>
            </a:r>
          </a:p>
        </p:txBody>
      </p:sp>
    </p:spTree>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p:cNvPicPr>
            <a:picLocks noChangeAspect="1"/>
          </p:cNvPicPr>
          <p:nvPr/>
        </p:nvPicPr>
        <p:blipFill>
          <a:blip r:embed="rId2"/>
          <a:stretch>
            <a:fillRect/>
          </a:stretch>
        </p:blipFill>
        <p:spPr>
          <a:xfrm>
            <a:off x="0" y="5888736"/>
            <a:ext cx="9144000" cy="969264"/>
          </a:xfrm>
          <a:prstGeom prst="rect">
            <a:avLst/>
          </a:prstGeom>
        </p:spPr>
      </p:pic>
      <p:sp>
        <p:nvSpPr>
          <p:cNvPr id="3" name="2 Dikdörtgen"/>
          <p:cNvSpPr/>
          <p:nvPr/>
        </p:nvSpPr>
        <p:spPr>
          <a:xfrm>
            <a:off x="551688" y="627888"/>
            <a:ext cx="8049768" cy="3956304"/>
          </a:xfrm>
          <a:prstGeom prst="rect">
            <a:avLst/>
          </a:prstGeom>
          <a:solidFill>
            <a:srgbClr val="FFFFFF"/>
          </a:solidFill>
        </p:spPr>
        <p:txBody>
          <a:bodyPr lIns="0" tIns="0" rIns="0" bIns="0">
            <a:noAutofit/>
          </a:bodyPr>
          <a:lstStyle/>
          <a:p>
            <a:pPr indent="0" algn="ctr">
              <a:spcAft>
                <a:spcPts val="2660"/>
              </a:spcAft>
            </a:pPr>
            <a:r>
              <a:rPr lang="tr" sz="4400">
                <a:latin typeface="Arial"/>
              </a:rPr>
              <a:t>Ziyafet İçecek Garsonu</a:t>
            </a:r>
          </a:p>
          <a:p>
            <a:pPr indent="0">
              <a:spcAft>
                <a:spcPts val="560"/>
              </a:spcAft>
            </a:pPr>
            <a:r>
              <a:rPr lang="tr" sz="3000">
                <a:latin typeface="Arial"/>
              </a:rPr>
              <a:t>•</a:t>
            </a:r>
            <a:r>
              <a:rPr lang="en-US" sz="3000">
                <a:latin typeface="Arial"/>
              </a:rPr>
              <a:t> Dispense </a:t>
            </a:r>
            <a:r>
              <a:rPr lang="tr" sz="3000">
                <a:latin typeface="Arial"/>
              </a:rPr>
              <a:t>barmen ile koordineli çalışır.</a:t>
            </a:r>
          </a:p>
          <a:p>
            <a:pPr marL="303852" indent="-342900">
              <a:spcAft>
                <a:spcPts val="560"/>
              </a:spcAft>
            </a:pPr>
            <a:r>
              <a:rPr lang="tr" sz="3000">
                <a:latin typeface="Arial"/>
              </a:rPr>
              <a:t>•</a:t>
            </a:r>
            <a:r>
              <a:rPr lang="en-US" sz="3000">
                <a:latin typeface="Arial"/>
              </a:rPr>
              <a:t> Dispense </a:t>
            </a:r>
            <a:r>
              <a:rPr lang="tr" sz="3000">
                <a:latin typeface="Arial"/>
              </a:rPr>
              <a:t>barmen olmayan otellerde bu görevi üstlenir.</a:t>
            </a:r>
          </a:p>
          <a:p>
            <a:pPr marL="303852" indent="-342900"/>
            <a:r>
              <a:rPr lang="tr" sz="3000">
                <a:latin typeface="Arial"/>
              </a:rPr>
              <a:t>• Ziyafet içki servisinin içecek garsonları tarafından kuralara uygun bir şekilde yerine getirilmesini sağlar.</a:t>
            </a:r>
          </a:p>
        </p:txBody>
      </p:sp>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685800" y="404665"/>
            <a:ext cx="7772400" cy="504055"/>
          </a:xfrm>
        </p:spPr>
        <p:txBody>
          <a:bodyPr/>
          <a:lstStyle/>
          <a:p>
            <a:pPr algn="ctr"/>
            <a:r>
              <a:rPr lang="tr-TR" sz="2400" b="1" u="sng" dirty="0" smtClean="0">
                <a:solidFill>
                  <a:srgbClr val="FF0000"/>
                </a:solidFill>
              </a:rPr>
              <a:t>Menü planlaması</a:t>
            </a:r>
            <a:endParaRPr lang="tr-TR" sz="2400" b="1" u="sng" dirty="0">
              <a:solidFill>
                <a:srgbClr val="FF0000"/>
              </a:solidFill>
            </a:endParaRPr>
          </a:p>
        </p:txBody>
      </p:sp>
      <p:sp>
        <p:nvSpPr>
          <p:cNvPr id="3" name="Alt Başlık 2"/>
          <p:cNvSpPr>
            <a:spLocks noGrp="1"/>
          </p:cNvSpPr>
          <p:nvPr>
            <p:ph type="subTitle" idx="1"/>
          </p:nvPr>
        </p:nvSpPr>
        <p:spPr>
          <a:xfrm>
            <a:off x="539552" y="980728"/>
            <a:ext cx="7992888" cy="5328592"/>
          </a:xfrm>
        </p:spPr>
        <p:txBody>
          <a:bodyPr/>
          <a:lstStyle/>
          <a:p>
            <a:pPr algn="l"/>
            <a:r>
              <a:rPr lang="tr-TR" dirty="0" smtClean="0">
                <a:solidFill>
                  <a:schemeClr val="tx1"/>
                </a:solidFill>
              </a:rPr>
              <a:t>	Menü </a:t>
            </a:r>
            <a:r>
              <a:rPr lang="tr-TR" dirty="0" err="1">
                <a:solidFill>
                  <a:schemeClr val="tx1"/>
                </a:solidFill>
              </a:rPr>
              <a:t>Latince’de</a:t>
            </a:r>
            <a:r>
              <a:rPr lang="tr-TR" dirty="0">
                <a:solidFill>
                  <a:schemeClr val="tx1"/>
                </a:solidFill>
              </a:rPr>
              <a:t> «</a:t>
            </a:r>
            <a:r>
              <a:rPr lang="tr-TR" dirty="0" err="1">
                <a:solidFill>
                  <a:schemeClr val="tx1"/>
                </a:solidFill>
              </a:rPr>
              <a:t>Minutus</a:t>
            </a:r>
            <a:r>
              <a:rPr lang="tr-TR" dirty="0">
                <a:solidFill>
                  <a:schemeClr val="tx1"/>
                </a:solidFill>
              </a:rPr>
              <a:t>» sözcüğünden türetilmiştir. </a:t>
            </a:r>
            <a:r>
              <a:rPr lang="tr-TR" dirty="0" err="1">
                <a:solidFill>
                  <a:schemeClr val="tx1"/>
                </a:solidFill>
              </a:rPr>
              <a:t>Latince’de</a:t>
            </a:r>
            <a:r>
              <a:rPr lang="tr-TR" dirty="0">
                <a:solidFill>
                  <a:schemeClr val="tx1"/>
                </a:solidFill>
              </a:rPr>
              <a:t> küçük, önemsiz ,az anlamına gelmektedir. Dilimizde kullanılan mini, </a:t>
            </a:r>
            <a:r>
              <a:rPr lang="tr-TR" dirty="0" err="1">
                <a:solidFill>
                  <a:schemeClr val="tx1"/>
                </a:solidFill>
              </a:rPr>
              <a:t>minör,minimum</a:t>
            </a:r>
            <a:r>
              <a:rPr lang="tr-TR" dirty="0">
                <a:solidFill>
                  <a:schemeClr val="tx1"/>
                </a:solidFill>
              </a:rPr>
              <a:t> </a:t>
            </a:r>
            <a:r>
              <a:rPr lang="tr-TR" dirty="0" err="1">
                <a:solidFill>
                  <a:schemeClr val="tx1"/>
                </a:solidFill>
              </a:rPr>
              <a:t>söszcükleri</a:t>
            </a:r>
            <a:r>
              <a:rPr lang="tr-TR" dirty="0">
                <a:solidFill>
                  <a:schemeClr val="tx1"/>
                </a:solidFill>
              </a:rPr>
              <a:t> de </a:t>
            </a:r>
            <a:r>
              <a:rPr lang="tr-TR" dirty="0" err="1">
                <a:solidFill>
                  <a:schemeClr val="tx1"/>
                </a:solidFill>
              </a:rPr>
              <a:t>minutusdan</a:t>
            </a:r>
            <a:r>
              <a:rPr lang="tr-TR" dirty="0">
                <a:solidFill>
                  <a:schemeClr val="tx1"/>
                </a:solidFill>
              </a:rPr>
              <a:t> türetilmiştir</a:t>
            </a:r>
            <a:r>
              <a:rPr lang="tr-TR" dirty="0" smtClean="0">
                <a:solidFill>
                  <a:schemeClr val="tx1"/>
                </a:solidFill>
              </a:rPr>
              <a:t>. </a:t>
            </a:r>
            <a:r>
              <a:rPr lang="tr-TR" dirty="0" err="1" smtClean="0">
                <a:solidFill>
                  <a:schemeClr val="tx1"/>
                </a:solidFill>
              </a:rPr>
              <a:t>Latince’den</a:t>
            </a:r>
            <a:r>
              <a:rPr lang="tr-TR" dirty="0" smtClean="0">
                <a:solidFill>
                  <a:schemeClr val="tx1"/>
                </a:solidFill>
              </a:rPr>
              <a:t> </a:t>
            </a:r>
            <a:r>
              <a:rPr lang="tr-TR" dirty="0" err="1">
                <a:solidFill>
                  <a:schemeClr val="tx1"/>
                </a:solidFill>
              </a:rPr>
              <a:t>Fransızca’ya</a:t>
            </a:r>
            <a:r>
              <a:rPr lang="tr-TR" dirty="0">
                <a:solidFill>
                  <a:schemeClr val="tx1"/>
                </a:solidFill>
              </a:rPr>
              <a:t> geçen </a:t>
            </a:r>
            <a:r>
              <a:rPr lang="tr-TR" dirty="0" err="1">
                <a:solidFill>
                  <a:schemeClr val="tx1"/>
                </a:solidFill>
              </a:rPr>
              <a:t>minutus</a:t>
            </a:r>
            <a:r>
              <a:rPr lang="tr-TR" dirty="0">
                <a:solidFill>
                  <a:schemeClr val="tx1"/>
                </a:solidFill>
              </a:rPr>
              <a:t> kendi anlamında uzun süre kullanılmış daha sonraki yıllarda ise Fransa’da geleneksel mutfağın önemli bir yere gelmesiyle «bir öğünde sunulan yiyeceklerin ayrıntılı bir listesi veya bir restoranda sunulan yiyecekler» anlamında kullanılmıştır.</a:t>
            </a:r>
          </a:p>
          <a:p>
            <a:pPr algn="l"/>
            <a:r>
              <a:rPr lang="tr-TR" dirty="0" smtClean="0">
                <a:solidFill>
                  <a:schemeClr val="tx1"/>
                </a:solidFill>
              </a:rPr>
              <a:t>	Menü </a:t>
            </a:r>
            <a:r>
              <a:rPr lang="tr-TR" dirty="0">
                <a:solidFill>
                  <a:schemeClr val="tx1"/>
                </a:solidFill>
              </a:rPr>
              <a:t>sofraya çıkarılacak yemeklerin hepsi, komut veya seçenek listesidir (TDK, 2021</a:t>
            </a:r>
            <a:r>
              <a:rPr lang="tr-TR" dirty="0" smtClean="0">
                <a:solidFill>
                  <a:schemeClr val="tx1"/>
                </a:solidFill>
              </a:rPr>
              <a:t>).</a:t>
            </a:r>
          </a:p>
          <a:p>
            <a:pPr algn="l"/>
            <a:endParaRPr lang="tr-TR" dirty="0" smtClean="0">
              <a:solidFill>
                <a:schemeClr val="tx1"/>
              </a:solidFill>
            </a:endParaRPr>
          </a:p>
          <a:p>
            <a:pPr algn="l"/>
            <a:r>
              <a:rPr lang="tr-TR" dirty="0">
                <a:solidFill>
                  <a:schemeClr val="tx1"/>
                </a:solidFill>
              </a:rPr>
              <a:t>	</a:t>
            </a:r>
            <a:r>
              <a:rPr lang="tr-TR" dirty="0" smtClean="0">
                <a:solidFill>
                  <a:schemeClr val="tx1"/>
                </a:solidFill>
              </a:rPr>
              <a:t>Menü planlama ve geliştirme, 1-nereye gitmek isteniyor? (Durum analizi), şimdi neredeyiz? (Stratejilerin belirlenmesi) ve nasıl gidilecek ?sorularına yönelik çalışmaları kapsar.</a:t>
            </a:r>
          </a:p>
          <a:p>
            <a:pPr algn="l"/>
            <a:endParaRPr lang="tr-TR" dirty="0">
              <a:solidFill>
                <a:schemeClr val="tx1"/>
              </a:solidFill>
            </a:endParaRPr>
          </a:p>
        </p:txBody>
      </p:sp>
    </p:spTree>
    <p:extLst>
      <p:ext uri="{BB962C8B-B14F-4D97-AF65-F5344CB8AC3E}">
        <p14:creationId xmlns:p14="http://schemas.microsoft.com/office/powerpoint/2010/main" val="27073127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p:cNvPicPr>
            <a:picLocks noChangeAspect="1"/>
          </p:cNvPicPr>
          <p:nvPr/>
        </p:nvPicPr>
        <p:blipFill>
          <a:blip r:embed="rId2"/>
          <a:stretch>
            <a:fillRect/>
          </a:stretch>
        </p:blipFill>
        <p:spPr>
          <a:xfrm>
            <a:off x="0" y="5888736"/>
            <a:ext cx="9144000" cy="969264"/>
          </a:xfrm>
          <a:prstGeom prst="rect">
            <a:avLst/>
          </a:prstGeom>
        </p:spPr>
      </p:pic>
      <p:sp>
        <p:nvSpPr>
          <p:cNvPr id="3" name="2 Dikdörtgen"/>
          <p:cNvSpPr/>
          <p:nvPr/>
        </p:nvSpPr>
        <p:spPr>
          <a:xfrm>
            <a:off x="551688" y="298704"/>
            <a:ext cx="8040624" cy="3660648"/>
          </a:xfrm>
          <a:prstGeom prst="rect">
            <a:avLst/>
          </a:prstGeom>
          <a:solidFill>
            <a:srgbClr val="FFFFFF"/>
          </a:solidFill>
        </p:spPr>
        <p:txBody>
          <a:bodyPr lIns="0" tIns="0" rIns="0" bIns="0">
            <a:noAutofit/>
          </a:bodyPr>
          <a:lstStyle/>
          <a:p>
            <a:pPr indent="0" algn="ctr">
              <a:spcAft>
                <a:spcPts val="840"/>
              </a:spcAft>
            </a:pPr>
            <a:r>
              <a:rPr lang="tr" sz="4400">
                <a:latin typeface="Arial"/>
              </a:rPr>
              <a:t>Daimi kadroda banket servis personeli</a:t>
            </a:r>
          </a:p>
          <a:p>
            <a:pPr marL="303852" indent="-342900"/>
            <a:r>
              <a:rPr lang="tr" sz="3000">
                <a:latin typeface="Arial"/>
              </a:rPr>
              <a:t>• Her türlü ziyafet organizasyonunun sorumluluğunu     alabilecek     deneyimli</a:t>
            </a:r>
          </a:p>
          <a:p>
            <a:pPr indent="342900">
              <a:spcAft>
                <a:spcPts val="560"/>
              </a:spcAft>
            </a:pPr>
            <a:r>
              <a:rPr lang="tr" sz="3000">
                <a:latin typeface="Arial"/>
              </a:rPr>
              <a:t>personeldir.</a:t>
            </a:r>
          </a:p>
          <a:p>
            <a:pPr indent="0"/>
            <a:r>
              <a:rPr lang="tr" sz="3000">
                <a:latin typeface="Arial"/>
              </a:rPr>
              <a:t>• Mice-en-place  çalışmaları ve servisinden</a:t>
            </a:r>
          </a:p>
          <a:p>
            <a:pPr indent="342900"/>
            <a:r>
              <a:rPr lang="tr" sz="3000">
                <a:latin typeface="Arial"/>
              </a:rPr>
              <a:t>sorumludur.</a:t>
            </a:r>
          </a:p>
        </p:txBody>
      </p:sp>
    </p:spTree>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p:cNvPicPr>
            <a:picLocks noChangeAspect="1"/>
          </p:cNvPicPr>
          <p:nvPr/>
        </p:nvPicPr>
        <p:blipFill>
          <a:blip r:embed="rId2"/>
          <a:stretch>
            <a:fillRect/>
          </a:stretch>
        </p:blipFill>
        <p:spPr>
          <a:xfrm>
            <a:off x="0" y="5888736"/>
            <a:ext cx="9144000" cy="969264"/>
          </a:xfrm>
          <a:prstGeom prst="rect">
            <a:avLst/>
          </a:prstGeom>
        </p:spPr>
      </p:pic>
      <p:sp>
        <p:nvSpPr>
          <p:cNvPr id="3" name="2 Dikdörtgen"/>
          <p:cNvSpPr/>
          <p:nvPr/>
        </p:nvSpPr>
        <p:spPr>
          <a:xfrm>
            <a:off x="551688" y="633984"/>
            <a:ext cx="8049768" cy="2395728"/>
          </a:xfrm>
          <a:prstGeom prst="rect">
            <a:avLst/>
          </a:prstGeom>
          <a:solidFill>
            <a:srgbClr val="FFFFFF"/>
          </a:solidFill>
        </p:spPr>
        <p:txBody>
          <a:bodyPr lIns="0" tIns="0" rIns="0" bIns="0">
            <a:noAutofit/>
          </a:bodyPr>
          <a:lstStyle/>
          <a:p>
            <a:pPr indent="0" algn="ctr">
              <a:spcAft>
                <a:spcPts val="2590"/>
              </a:spcAft>
            </a:pPr>
            <a:r>
              <a:rPr lang="en-US" sz="4400">
                <a:latin typeface="Arial"/>
              </a:rPr>
              <a:t>Extra </a:t>
            </a:r>
            <a:r>
              <a:rPr lang="tr" sz="4400">
                <a:latin typeface="Arial"/>
              </a:rPr>
              <a:t>servis personeli</a:t>
            </a:r>
          </a:p>
          <a:p>
            <a:pPr marL="303852" indent="-342900" algn="just">
              <a:lnSpc>
                <a:spcPct val="105000"/>
              </a:lnSpc>
            </a:pPr>
            <a:r>
              <a:rPr lang="tr" sz="3000">
                <a:latin typeface="Arial"/>
              </a:rPr>
              <a:t>• Otelcilik sektöründe herhangi bir işletmeye bağlı kalmadan serbest olarak çalışan ve talep olduğunda otellere giden personel.</a:t>
            </a:r>
          </a:p>
        </p:txBody>
      </p:sp>
    </p:spTree>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p:cNvPicPr>
            <a:picLocks noChangeAspect="1"/>
          </p:cNvPicPr>
          <p:nvPr/>
        </p:nvPicPr>
        <p:blipFill>
          <a:blip r:embed="rId2"/>
          <a:stretch>
            <a:fillRect/>
          </a:stretch>
        </p:blipFill>
        <p:spPr>
          <a:xfrm>
            <a:off x="0" y="5888736"/>
            <a:ext cx="9144000" cy="969264"/>
          </a:xfrm>
          <a:prstGeom prst="rect">
            <a:avLst/>
          </a:prstGeom>
        </p:spPr>
      </p:pic>
      <p:sp>
        <p:nvSpPr>
          <p:cNvPr id="3" name="2 Dikdörtgen"/>
          <p:cNvSpPr/>
          <p:nvPr/>
        </p:nvSpPr>
        <p:spPr>
          <a:xfrm>
            <a:off x="3480816" y="633984"/>
            <a:ext cx="2237232" cy="445008"/>
          </a:xfrm>
          <a:prstGeom prst="rect">
            <a:avLst/>
          </a:prstGeom>
          <a:solidFill>
            <a:srgbClr val="FFFFFF"/>
          </a:solidFill>
        </p:spPr>
        <p:txBody>
          <a:bodyPr wrap="none" lIns="0" tIns="0" rIns="0" bIns="0">
            <a:noAutofit/>
          </a:bodyPr>
          <a:lstStyle/>
          <a:p>
            <a:pPr indent="0" algn="ctr"/>
            <a:r>
              <a:rPr lang="tr" sz="4400">
                <a:latin typeface="Arial"/>
              </a:rPr>
              <a:t>Hamallar</a:t>
            </a:r>
          </a:p>
        </p:txBody>
      </p:sp>
      <p:sp>
        <p:nvSpPr>
          <p:cNvPr id="4" name="3 Dikdörtgen"/>
          <p:cNvSpPr/>
          <p:nvPr/>
        </p:nvSpPr>
        <p:spPr>
          <a:xfrm>
            <a:off x="551688" y="1722120"/>
            <a:ext cx="8034528" cy="850392"/>
          </a:xfrm>
          <a:prstGeom prst="rect">
            <a:avLst/>
          </a:prstGeom>
          <a:solidFill>
            <a:srgbClr val="FFFFFF"/>
          </a:solidFill>
        </p:spPr>
        <p:txBody>
          <a:bodyPr lIns="0" tIns="0" rIns="0" bIns="0">
            <a:noAutofit/>
          </a:bodyPr>
          <a:lstStyle/>
          <a:p>
            <a:pPr indent="0" algn="ctr"/>
            <a:r>
              <a:rPr lang="tr" sz="3000">
                <a:latin typeface="Arial"/>
              </a:rPr>
              <a:t>• Daimi    kadroda    ziyafet    salonlarının</a:t>
            </a:r>
          </a:p>
          <a:p>
            <a:pPr indent="342900"/>
            <a:r>
              <a:rPr lang="tr" sz="3000">
                <a:latin typeface="Arial"/>
              </a:rPr>
              <a:t>hazırlanmasında ağır işleri yapar.</a:t>
            </a:r>
          </a:p>
        </p:txBody>
      </p:sp>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subTitle" idx="1"/>
          </p:nvPr>
        </p:nvSpPr>
        <p:spPr>
          <a:xfrm>
            <a:off x="468313" y="476250"/>
            <a:ext cx="8207375" cy="5976938"/>
          </a:xfrm>
        </p:spPr>
        <p:txBody>
          <a:bodyPr/>
          <a:lstStyle/>
          <a:p>
            <a:pPr algn="l"/>
            <a:r>
              <a:rPr lang="tr-TR" u="sng" dirty="0">
                <a:solidFill>
                  <a:srgbClr val="C00000"/>
                </a:solidFill>
              </a:rPr>
              <a:t>Menü planlama ve geliştirmeden yönetim yararlanmadığı durumlarda meydana gelebilecek durumlar;</a:t>
            </a:r>
          </a:p>
          <a:p>
            <a:pPr algn="l"/>
            <a:r>
              <a:rPr lang="tr-TR" dirty="0">
                <a:solidFill>
                  <a:schemeClr val="tx1"/>
                </a:solidFill>
              </a:rPr>
              <a:t>*Yiyecek ve içecek tesisleri ne yapacaklarını bilemezler ve böylece mücadelelerinde pasif kalırlar</a:t>
            </a:r>
          </a:p>
          <a:p>
            <a:pPr algn="l"/>
            <a:r>
              <a:rPr lang="tr-TR" dirty="0">
                <a:solidFill>
                  <a:schemeClr val="tx1"/>
                </a:solidFill>
              </a:rPr>
              <a:t>*Yiyecek ve içecek tesislerinde yöneticiler gerçekçi olmak yerine kişisel düşüncelerinin ve aşırı tutkularını uygulamaya başlarlar</a:t>
            </a:r>
          </a:p>
          <a:p>
            <a:pPr algn="l"/>
            <a:r>
              <a:rPr lang="tr-TR" dirty="0">
                <a:solidFill>
                  <a:schemeClr val="tx1"/>
                </a:solidFill>
              </a:rPr>
              <a:t>*Yiyecek içeceklerin yaşam dönemleri ve gelişmeleri iyi bir şekilde izlenemez</a:t>
            </a:r>
          </a:p>
          <a:p>
            <a:pPr algn="l"/>
            <a:r>
              <a:rPr lang="tr-TR" dirty="0">
                <a:solidFill>
                  <a:schemeClr val="tx1"/>
                </a:solidFill>
              </a:rPr>
              <a:t>*Gelecekte meydana gelebilecek bazı değişiklikler bilinemez, görülemez ve bu değişikliklere önceden hazırlıklı olunamaz</a:t>
            </a:r>
          </a:p>
          <a:p>
            <a:pPr algn="l"/>
            <a:r>
              <a:rPr lang="tr-TR" dirty="0">
                <a:solidFill>
                  <a:schemeClr val="tx1"/>
                </a:solidFill>
              </a:rPr>
              <a:t>*Yiyecek içecek işletmelerinde birimler arasında koordinasyon ve ahenk kurulamaz</a:t>
            </a:r>
          </a:p>
          <a:p>
            <a:pPr algn="l"/>
            <a:r>
              <a:rPr lang="tr-TR" dirty="0">
                <a:solidFill>
                  <a:schemeClr val="tx1"/>
                </a:solidFill>
              </a:rPr>
              <a:t>*Yiyecek içecek tesisi için ihtiyaçlar açık bir şekilde belirlenemez, nelerin yapılması gerektiği bilinemez</a:t>
            </a:r>
          </a:p>
          <a:p>
            <a:pPr algn="l"/>
            <a:r>
              <a:rPr lang="tr-TR" dirty="0">
                <a:solidFill>
                  <a:schemeClr val="tx1"/>
                </a:solidFill>
              </a:rPr>
              <a:t>*Yiyecek içecek tesisi ile çevresi arasında etkileşim </a:t>
            </a:r>
            <a:r>
              <a:rPr lang="tr-TR" dirty="0" err="1">
                <a:solidFill>
                  <a:schemeClr val="tx1"/>
                </a:solidFill>
              </a:rPr>
              <a:t>gözardı</a:t>
            </a:r>
            <a:r>
              <a:rPr lang="tr-TR" dirty="0">
                <a:solidFill>
                  <a:schemeClr val="tx1"/>
                </a:solidFill>
              </a:rPr>
              <a:t> edilir</a:t>
            </a:r>
          </a:p>
          <a:p>
            <a:pPr algn="l"/>
            <a:r>
              <a:rPr lang="tr-TR" dirty="0">
                <a:solidFill>
                  <a:schemeClr val="tx1"/>
                </a:solidFill>
              </a:rPr>
              <a:t>*İş programları ve bütçeleri geliştirilemez</a:t>
            </a:r>
          </a:p>
          <a:p>
            <a:r>
              <a:rPr lang="tr-TR" smtClean="0"/>
              <a:t>Sayfa 63 ten devam.</a:t>
            </a:r>
            <a:endParaRPr lang="tr-TR" dirty="0"/>
          </a:p>
        </p:txBody>
      </p:sp>
    </p:spTree>
    <p:extLst>
      <p:ext uri="{BB962C8B-B14F-4D97-AF65-F5344CB8AC3E}">
        <p14:creationId xmlns:p14="http://schemas.microsoft.com/office/powerpoint/2010/main" val="3119698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539552" y="620688"/>
            <a:ext cx="8136904" cy="5832648"/>
          </a:xfrm>
        </p:spPr>
        <p:txBody>
          <a:bodyPr/>
          <a:lstStyle/>
          <a:p>
            <a:pPr algn="l"/>
            <a:r>
              <a:rPr lang="tr-TR" b="1" u="sng" dirty="0">
                <a:solidFill>
                  <a:srgbClr val="FF0000"/>
                </a:solidFill>
              </a:rPr>
              <a:t>Menünün</a:t>
            </a:r>
            <a:r>
              <a:rPr lang="tr-TR" b="1" u="sng" dirty="0">
                <a:solidFill>
                  <a:schemeClr val="tx1"/>
                </a:solidFill>
              </a:rPr>
              <a:t> </a:t>
            </a:r>
            <a:r>
              <a:rPr lang="tr-TR" b="1" u="sng" dirty="0">
                <a:solidFill>
                  <a:srgbClr val="FF0000"/>
                </a:solidFill>
              </a:rPr>
              <a:t>Görevleri (İşlevleri)</a:t>
            </a:r>
          </a:p>
          <a:p>
            <a:pPr algn="l"/>
            <a:r>
              <a:rPr lang="tr-TR" dirty="0">
                <a:solidFill>
                  <a:schemeClr val="tx1"/>
                </a:solidFill>
              </a:rPr>
              <a:t>1-Menü , hangi yiyecek ve içecek hammaddelerinin </a:t>
            </a:r>
            <a:r>
              <a:rPr lang="tr-TR" dirty="0" err="1">
                <a:solidFill>
                  <a:schemeClr val="tx1"/>
                </a:solidFill>
              </a:rPr>
              <a:t>satınalınması</a:t>
            </a:r>
            <a:r>
              <a:rPr lang="tr-TR" dirty="0">
                <a:solidFill>
                  <a:schemeClr val="tx1"/>
                </a:solidFill>
              </a:rPr>
              <a:t> gerektiğin, kayıt ve koşula bağlar.</a:t>
            </a:r>
          </a:p>
          <a:p>
            <a:pPr algn="l"/>
            <a:r>
              <a:rPr lang="tr-TR" dirty="0">
                <a:solidFill>
                  <a:schemeClr val="tx1"/>
                </a:solidFill>
              </a:rPr>
              <a:t>2-Menü, sunulan yiyecek ve içeceklerin beslenme içeriğini gösterir.</a:t>
            </a:r>
          </a:p>
          <a:p>
            <a:pPr algn="l"/>
            <a:r>
              <a:rPr lang="tr-TR" dirty="0">
                <a:solidFill>
                  <a:schemeClr val="tx1"/>
                </a:solidFill>
              </a:rPr>
              <a:t>3-Personel yerleştirme ve yetiştirme gerekleri menüye dayanır.</a:t>
            </a:r>
          </a:p>
          <a:p>
            <a:pPr algn="l"/>
            <a:r>
              <a:rPr lang="tr-TR" dirty="0">
                <a:solidFill>
                  <a:schemeClr val="tx1"/>
                </a:solidFill>
              </a:rPr>
              <a:t>4-Menü donatım gereklerini belirler</a:t>
            </a:r>
          </a:p>
          <a:p>
            <a:pPr algn="l"/>
            <a:r>
              <a:rPr lang="tr-TR" dirty="0" smtClean="0">
                <a:solidFill>
                  <a:schemeClr val="tx1"/>
                </a:solidFill>
              </a:rPr>
              <a:t>5-Menü</a:t>
            </a:r>
            <a:r>
              <a:rPr lang="tr-TR" dirty="0">
                <a:solidFill>
                  <a:schemeClr val="tx1"/>
                </a:solidFill>
              </a:rPr>
              <a:t>, işletmenin tesis planı ve yer gereklerini belirler</a:t>
            </a:r>
          </a:p>
          <a:p>
            <a:pPr algn="l"/>
            <a:r>
              <a:rPr lang="tr-TR" dirty="0">
                <a:solidFill>
                  <a:schemeClr val="tx1"/>
                </a:solidFill>
              </a:rPr>
              <a:t>6-Menü , işletmenin ön hizmet gereklerini belirler</a:t>
            </a:r>
          </a:p>
          <a:p>
            <a:pPr algn="l"/>
            <a:r>
              <a:rPr lang="tr-TR" dirty="0">
                <a:solidFill>
                  <a:schemeClr val="tx1"/>
                </a:solidFill>
              </a:rPr>
              <a:t>7-Menü , maliyet ve denetim işlemlerini belirler</a:t>
            </a:r>
          </a:p>
          <a:p>
            <a:pPr algn="l"/>
            <a:r>
              <a:rPr lang="tr-TR" dirty="0">
                <a:solidFill>
                  <a:schemeClr val="tx1"/>
                </a:solidFill>
              </a:rPr>
              <a:t>8-Menü, yiyecek içecek gereklerini belirler</a:t>
            </a:r>
          </a:p>
          <a:p>
            <a:pPr algn="l"/>
            <a:r>
              <a:rPr lang="tr-TR" dirty="0">
                <a:solidFill>
                  <a:schemeClr val="tx1"/>
                </a:solidFill>
              </a:rPr>
              <a:t>Ayrıca ;</a:t>
            </a:r>
          </a:p>
          <a:p>
            <a:pPr algn="l"/>
            <a:r>
              <a:rPr lang="tr-TR" dirty="0">
                <a:solidFill>
                  <a:schemeClr val="tx1"/>
                </a:solidFill>
              </a:rPr>
              <a:t>*İşleme sokma öncesi süre ve bu sürenin uzunluğunu</a:t>
            </a:r>
          </a:p>
          <a:p>
            <a:pPr algn="l"/>
            <a:r>
              <a:rPr lang="tr-TR" dirty="0">
                <a:solidFill>
                  <a:schemeClr val="tx1"/>
                </a:solidFill>
              </a:rPr>
              <a:t>*Her yiyecek içecek için hazırlama süresini</a:t>
            </a:r>
          </a:p>
          <a:p>
            <a:pPr algn="l"/>
            <a:r>
              <a:rPr lang="tr-TR" dirty="0">
                <a:solidFill>
                  <a:schemeClr val="tx1"/>
                </a:solidFill>
              </a:rPr>
              <a:t>*Toplu pişirme sürecini</a:t>
            </a:r>
          </a:p>
          <a:p>
            <a:pPr algn="l"/>
            <a:r>
              <a:rPr lang="tr-TR" dirty="0">
                <a:solidFill>
                  <a:schemeClr val="tx1"/>
                </a:solidFill>
              </a:rPr>
              <a:t>*Artan yiyecek içeceklerin yaratıcı bir şekilde kullanılmasını belirler</a:t>
            </a:r>
          </a:p>
          <a:p>
            <a:pPr algn="l"/>
            <a:r>
              <a:rPr lang="tr-TR" dirty="0">
                <a:solidFill>
                  <a:schemeClr val="tx1"/>
                </a:solidFill>
              </a:rPr>
              <a:t>9-Menü servis gereklerini belirler</a:t>
            </a:r>
          </a:p>
          <a:p>
            <a:pPr algn="l"/>
            <a:r>
              <a:rPr lang="tr-TR" dirty="0">
                <a:solidFill>
                  <a:schemeClr val="tx1"/>
                </a:solidFill>
              </a:rPr>
              <a:t>10-Menü, yiyecek içecek tesisinin pazarlama planını yürüten bir araçtır.</a:t>
            </a:r>
          </a:p>
          <a:p>
            <a:pPr algn="l"/>
            <a:endParaRPr lang="tr-TR" dirty="0"/>
          </a:p>
          <a:p>
            <a:pPr algn="l"/>
            <a:endParaRPr lang="tr-TR" dirty="0"/>
          </a:p>
        </p:txBody>
      </p:sp>
    </p:spTree>
    <p:extLst>
      <p:ext uri="{BB962C8B-B14F-4D97-AF65-F5344CB8AC3E}">
        <p14:creationId xmlns:p14="http://schemas.microsoft.com/office/powerpoint/2010/main" val="3764025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611560" y="476672"/>
            <a:ext cx="7704856" cy="6048672"/>
          </a:xfrm>
        </p:spPr>
        <p:txBody>
          <a:bodyPr/>
          <a:lstStyle/>
          <a:p>
            <a:pPr algn="l"/>
            <a:r>
              <a:rPr lang="tr-TR" sz="1600" b="1" u="sng" dirty="0" smtClean="0">
                <a:solidFill>
                  <a:srgbClr val="C00000"/>
                </a:solidFill>
              </a:rPr>
              <a:t>Menü planlamasında dikkate alınması gereken etkenler</a:t>
            </a:r>
          </a:p>
          <a:p>
            <a:pPr algn="l"/>
            <a:r>
              <a:rPr lang="tr-TR" sz="1600" dirty="0" smtClean="0">
                <a:solidFill>
                  <a:schemeClr val="tx1"/>
                </a:solidFill>
              </a:rPr>
              <a:t>*Müşteri</a:t>
            </a:r>
          </a:p>
          <a:p>
            <a:pPr algn="l"/>
            <a:r>
              <a:rPr lang="tr-TR" sz="1600" dirty="0" smtClean="0">
                <a:solidFill>
                  <a:schemeClr val="tx1"/>
                </a:solidFill>
              </a:rPr>
              <a:t>*Menü</a:t>
            </a:r>
          </a:p>
          <a:p>
            <a:pPr algn="l"/>
            <a:r>
              <a:rPr lang="tr-TR" sz="1600" dirty="0" smtClean="0">
                <a:solidFill>
                  <a:schemeClr val="tx1"/>
                </a:solidFill>
              </a:rPr>
              <a:t>*İşletme</a:t>
            </a:r>
          </a:p>
          <a:p>
            <a:pPr algn="l"/>
            <a:r>
              <a:rPr lang="tr-TR" sz="1600" dirty="0" smtClean="0">
                <a:solidFill>
                  <a:schemeClr val="tx1"/>
                </a:solidFill>
              </a:rPr>
              <a:t>1-Müşteri alışkanlıkları ve tercihleri</a:t>
            </a:r>
          </a:p>
          <a:p>
            <a:pPr algn="l"/>
            <a:r>
              <a:rPr lang="tr-TR" sz="1600" dirty="0" smtClean="0">
                <a:solidFill>
                  <a:schemeClr val="tx1"/>
                </a:solidFill>
              </a:rPr>
              <a:t>2-Müşterilerin ihtiyaçları</a:t>
            </a:r>
          </a:p>
          <a:p>
            <a:pPr algn="l"/>
            <a:r>
              <a:rPr lang="tr-TR" sz="1600" dirty="0" smtClean="0">
                <a:solidFill>
                  <a:schemeClr val="tx1"/>
                </a:solidFill>
              </a:rPr>
              <a:t>3-Yiyeceklerin-içeceklerin beslenme özellikleri</a:t>
            </a:r>
          </a:p>
          <a:p>
            <a:pPr algn="l"/>
            <a:r>
              <a:rPr lang="tr-TR" sz="1600" dirty="0" smtClean="0">
                <a:solidFill>
                  <a:schemeClr val="tx1"/>
                </a:solidFill>
              </a:rPr>
              <a:t>4-Örgütsel amaç ve hedefler</a:t>
            </a:r>
          </a:p>
          <a:p>
            <a:pPr algn="l"/>
            <a:r>
              <a:rPr lang="tr-TR" sz="1600" dirty="0" smtClean="0">
                <a:solidFill>
                  <a:schemeClr val="tx1"/>
                </a:solidFill>
              </a:rPr>
              <a:t>5-Pazar ve mevsimsel şartlar</a:t>
            </a:r>
          </a:p>
          <a:p>
            <a:pPr algn="l"/>
            <a:r>
              <a:rPr lang="tr-TR" sz="1600" dirty="0" smtClean="0">
                <a:solidFill>
                  <a:schemeClr val="tx1"/>
                </a:solidFill>
              </a:rPr>
              <a:t>6-Bütçe</a:t>
            </a:r>
          </a:p>
          <a:p>
            <a:pPr algn="l"/>
            <a:r>
              <a:rPr lang="tr-TR" sz="1600" dirty="0" smtClean="0">
                <a:solidFill>
                  <a:schemeClr val="tx1"/>
                </a:solidFill>
              </a:rPr>
              <a:t>7-İşgören becerileri</a:t>
            </a:r>
          </a:p>
          <a:p>
            <a:pPr algn="l"/>
            <a:r>
              <a:rPr lang="tr-TR" sz="1600" dirty="0" smtClean="0">
                <a:solidFill>
                  <a:schemeClr val="tx1"/>
                </a:solidFill>
              </a:rPr>
              <a:t>8-Üretim çeşidi ve servis yöntemleri</a:t>
            </a:r>
          </a:p>
          <a:p>
            <a:pPr algn="l"/>
            <a:r>
              <a:rPr lang="tr-TR" sz="1600" dirty="0" smtClean="0">
                <a:solidFill>
                  <a:schemeClr val="tx1"/>
                </a:solidFill>
              </a:rPr>
              <a:t>9-Donatım</a:t>
            </a:r>
          </a:p>
          <a:p>
            <a:pPr algn="l"/>
            <a:r>
              <a:rPr lang="tr-TR" sz="1600" dirty="0">
                <a:solidFill>
                  <a:schemeClr val="tx1"/>
                </a:solidFill>
              </a:rPr>
              <a:t> </a:t>
            </a:r>
            <a:r>
              <a:rPr lang="tr-TR" sz="1600" dirty="0" smtClean="0">
                <a:solidFill>
                  <a:srgbClr val="C00000"/>
                </a:solidFill>
              </a:rPr>
              <a:t>Başarıdaki amaç;</a:t>
            </a:r>
          </a:p>
          <a:p>
            <a:pPr algn="l"/>
            <a:r>
              <a:rPr lang="tr-TR" sz="1600" dirty="0" smtClean="0">
                <a:solidFill>
                  <a:schemeClr val="tx1"/>
                </a:solidFill>
              </a:rPr>
              <a:t>*İşletmeye gelen müşterilerin tatmini ve işletmeye tekrar gelmelerinin sağlanması</a:t>
            </a:r>
          </a:p>
          <a:p>
            <a:pPr algn="l"/>
            <a:r>
              <a:rPr lang="tr-TR" sz="1600" dirty="0" smtClean="0">
                <a:solidFill>
                  <a:schemeClr val="tx1"/>
                </a:solidFill>
              </a:rPr>
              <a:t>*</a:t>
            </a:r>
            <a:r>
              <a:rPr lang="tr-TR" sz="1600" dirty="0" err="1" smtClean="0">
                <a:solidFill>
                  <a:schemeClr val="tx1"/>
                </a:solidFill>
              </a:rPr>
              <a:t>İşgören</a:t>
            </a:r>
            <a:r>
              <a:rPr lang="tr-TR" sz="1600" dirty="0" smtClean="0">
                <a:solidFill>
                  <a:schemeClr val="tx1"/>
                </a:solidFill>
              </a:rPr>
              <a:t> motivasyonu ve verimliliğin artması</a:t>
            </a:r>
          </a:p>
          <a:p>
            <a:pPr algn="l"/>
            <a:r>
              <a:rPr lang="tr-TR" sz="1600" dirty="0" smtClean="0">
                <a:solidFill>
                  <a:schemeClr val="tx1"/>
                </a:solidFill>
              </a:rPr>
              <a:t>*Yönetimin başarısı</a:t>
            </a:r>
            <a:endParaRPr lang="tr-TR" sz="1600" dirty="0">
              <a:solidFill>
                <a:schemeClr val="tx1"/>
              </a:solidFill>
            </a:endParaRPr>
          </a:p>
          <a:p>
            <a:pPr algn="l"/>
            <a:r>
              <a:rPr lang="tr-TR" sz="1600" u="sng" dirty="0" smtClean="0">
                <a:solidFill>
                  <a:srgbClr val="C00000"/>
                </a:solidFill>
              </a:rPr>
              <a:t>Müşterilerin yiyecek içecek alışkanlık ve tercihlerinin bağlı olduğu faktörler</a:t>
            </a:r>
          </a:p>
          <a:p>
            <a:pPr marL="342900" indent="-342900" algn="l">
              <a:buAutoNum type="alphaLcParenR"/>
            </a:pPr>
            <a:r>
              <a:rPr lang="tr-TR" sz="1600" dirty="0" smtClean="0">
                <a:solidFill>
                  <a:schemeClr val="tx1"/>
                </a:solidFill>
              </a:rPr>
              <a:t>Biyolojik, fizyolojik ve psikolojik faktörler</a:t>
            </a:r>
          </a:p>
          <a:p>
            <a:pPr marL="342900" indent="-342900" algn="l">
              <a:buAutoNum type="alphaLcParenR"/>
            </a:pPr>
            <a:r>
              <a:rPr lang="tr-TR" sz="1600" dirty="0" smtClean="0">
                <a:solidFill>
                  <a:schemeClr val="tx1"/>
                </a:solidFill>
              </a:rPr>
              <a:t>Kişisel faktörler</a:t>
            </a:r>
          </a:p>
          <a:p>
            <a:pPr marL="342900" indent="-342900" algn="l">
              <a:buAutoNum type="alphaLcParenR"/>
            </a:pPr>
            <a:r>
              <a:rPr lang="tr-TR" sz="1600" dirty="0" smtClean="0">
                <a:solidFill>
                  <a:schemeClr val="tx1"/>
                </a:solidFill>
              </a:rPr>
              <a:t>Yiyecek-içecekle ilgili etkenler</a:t>
            </a:r>
          </a:p>
          <a:p>
            <a:pPr marL="342900" indent="-342900" algn="l">
              <a:buAutoNum type="alphaLcParenR"/>
            </a:pPr>
            <a:r>
              <a:rPr lang="tr-TR" sz="1600" dirty="0" smtClean="0">
                <a:solidFill>
                  <a:schemeClr val="tx1"/>
                </a:solidFill>
              </a:rPr>
              <a:t>İnanç ve kültürel etkenler</a:t>
            </a:r>
          </a:p>
          <a:p>
            <a:pPr marL="342900" indent="-342900" algn="l">
              <a:buAutoNum type="alphaLcParenR"/>
            </a:pPr>
            <a:r>
              <a:rPr lang="tr-TR" sz="1600" dirty="0" smtClean="0">
                <a:solidFill>
                  <a:schemeClr val="tx1"/>
                </a:solidFill>
              </a:rPr>
              <a:t>Dış etkenler</a:t>
            </a:r>
          </a:p>
          <a:p>
            <a:pPr marL="342900" indent="-342900" algn="l">
              <a:buAutoNum type="alphaLcParenR"/>
            </a:pPr>
            <a:r>
              <a:rPr lang="tr-TR" sz="1600" dirty="0" err="1" smtClean="0">
                <a:solidFill>
                  <a:schemeClr val="tx1"/>
                </a:solidFill>
              </a:rPr>
              <a:t>Sosyo</a:t>
            </a:r>
            <a:r>
              <a:rPr lang="tr-TR" sz="1600" dirty="0" smtClean="0">
                <a:solidFill>
                  <a:schemeClr val="tx1"/>
                </a:solidFill>
              </a:rPr>
              <a:t> ekonomik faktörler</a:t>
            </a:r>
            <a:endParaRPr lang="tr-TR" sz="1600" dirty="0">
              <a:solidFill>
                <a:schemeClr val="tx1"/>
              </a:solidFill>
            </a:endParaRPr>
          </a:p>
        </p:txBody>
      </p:sp>
    </p:spTree>
    <p:extLst>
      <p:ext uri="{BB962C8B-B14F-4D97-AF65-F5344CB8AC3E}">
        <p14:creationId xmlns:p14="http://schemas.microsoft.com/office/powerpoint/2010/main" val="396975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611560" y="476672"/>
            <a:ext cx="8064896" cy="5688632"/>
          </a:xfrm>
        </p:spPr>
        <p:txBody>
          <a:bodyPr/>
          <a:lstStyle/>
          <a:p>
            <a:pPr algn="l"/>
            <a:r>
              <a:rPr lang="tr-TR" b="1" u="sng" dirty="0" smtClean="0">
                <a:solidFill>
                  <a:srgbClr val="C00000"/>
                </a:solidFill>
              </a:rPr>
              <a:t>Menü tanziminde dikkat edilecek hususlar;</a:t>
            </a:r>
          </a:p>
          <a:p>
            <a:pPr algn="l"/>
            <a:r>
              <a:rPr lang="tr-TR" sz="2000" dirty="0" smtClean="0">
                <a:solidFill>
                  <a:schemeClr val="tx1"/>
                </a:solidFill>
              </a:rPr>
              <a:t>*İşletme ve çevre özellikleri dikkate alınmalıdır</a:t>
            </a:r>
          </a:p>
          <a:p>
            <a:pPr algn="l"/>
            <a:r>
              <a:rPr lang="tr-TR" sz="2000" dirty="0" smtClean="0">
                <a:solidFill>
                  <a:schemeClr val="tx1"/>
                </a:solidFill>
              </a:rPr>
              <a:t>*Menünün ucuz olması kalitesiz ve lezzetsiz olması anlamına gelmez.</a:t>
            </a:r>
          </a:p>
          <a:p>
            <a:pPr algn="l"/>
            <a:r>
              <a:rPr lang="tr-TR" sz="2000" dirty="0" smtClean="0">
                <a:solidFill>
                  <a:schemeClr val="tx1"/>
                </a:solidFill>
              </a:rPr>
              <a:t>*Menü tanziminde mevsimsel özellikler dikkate alınmalıdır.</a:t>
            </a:r>
          </a:p>
          <a:p>
            <a:pPr algn="l"/>
            <a:r>
              <a:rPr lang="tr-TR" sz="2000" dirty="0" smtClean="0">
                <a:solidFill>
                  <a:schemeClr val="tx1"/>
                </a:solidFill>
              </a:rPr>
              <a:t>*Menü, sağlık için gerekli besin öğelerini içermeli ve yemekler </a:t>
            </a:r>
            <a:r>
              <a:rPr lang="tr-TR" sz="2000" dirty="0" err="1" smtClean="0">
                <a:solidFill>
                  <a:schemeClr val="tx1"/>
                </a:solidFill>
              </a:rPr>
              <a:t>kalsik</a:t>
            </a:r>
            <a:r>
              <a:rPr lang="tr-TR" sz="2000" dirty="0" smtClean="0">
                <a:solidFill>
                  <a:schemeClr val="tx1"/>
                </a:solidFill>
              </a:rPr>
              <a:t> menü sıralamasına göre verilmelidir.</a:t>
            </a:r>
          </a:p>
          <a:p>
            <a:pPr algn="l"/>
            <a:r>
              <a:rPr lang="tr-TR" sz="2000" dirty="0" smtClean="0">
                <a:solidFill>
                  <a:schemeClr val="tx1"/>
                </a:solidFill>
              </a:rPr>
              <a:t>*Aynı lezzet, içerik ,görünüm ve baharatların bir arada olmamasına özen gösterilmelidir.</a:t>
            </a:r>
          </a:p>
          <a:p>
            <a:pPr algn="l"/>
            <a:r>
              <a:rPr lang="tr-TR" sz="2000" dirty="0" smtClean="0">
                <a:solidFill>
                  <a:schemeClr val="tx1"/>
                </a:solidFill>
              </a:rPr>
              <a:t>*Mutfak ekonomisi ve </a:t>
            </a:r>
            <a:r>
              <a:rPr lang="tr-TR" sz="2000" dirty="0" err="1" smtClean="0">
                <a:solidFill>
                  <a:schemeClr val="tx1"/>
                </a:solidFill>
              </a:rPr>
              <a:t>işgören</a:t>
            </a:r>
            <a:r>
              <a:rPr lang="tr-TR" sz="2000" dirty="0" smtClean="0">
                <a:solidFill>
                  <a:schemeClr val="tx1"/>
                </a:solidFill>
              </a:rPr>
              <a:t> özellikleri dikkate alınmalıdır.</a:t>
            </a:r>
          </a:p>
          <a:p>
            <a:pPr algn="l"/>
            <a:r>
              <a:rPr lang="tr-TR" sz="2000" dirty="0" smtClean="0">
                <a:solidFill>
                  <a:schemeClr val="tx1"/>
                </a:solidFill>
              </a:rPr>
              <a:t>*Menünün hazırlanış nedeni ve kimler , hangi yaş grupları için hazırlandığı bilinmelidir.</a:t>
            </a:r>
          </a:p>
          <a:p>
            <a:pPr algn="l"/>
            <a:r>
              <a:rPr lang="tr-TR" sz="2000" dirty="0" smtClean="0">
                <a:solidFill>
                  <a:schemeClr val="tx1"/>
                </a:solidFill>
              </a:rPr>
              <a:t>*Menüde yiyecek içeceklerin hazırlanış tarzları farklı olmalı ve içecekler ile uyumlu olmalıdır.</a:t>
            </a:r>
          </a:p>
          <a:p>
            <a:pPr algn="l"/>
            <a:r>
              <a:rPr lang="tr-TR" sz="2000" dirty="0" smtClean="0">
                <a:solidFill>
                  <a:schemeClr val="tx1"/>
                </a:solidFill>
              </a:rPr>
              <a:t>*Menüdeki ürünler müşterilere rahatsızlık verecek şekilde olmamalıdır.</a:t>
            </a:r>
          </a:p>
          <a:p>
            <a:pPr algn="l"/>
            <a:r>
              <a:rPr lang="tr-TR" sz="2000" dirty="0" smtClean="0">
                <a:solidFill>
                  <a:schemeClr val="tx1"/>
                </a:solidFill>
              </a:rPr>
              <a:t>*Garnitürler yemeklerle uyumlu olmalıdır.</a:t>
            </a:r>
          </a:p>
          <a:p>
            <a:pPr algn="l"/>
            <a:r>
              <a:rPr lang="tr-TR" sz="2000" dirty="0" smtClean="0">
                <a:solidFill>
                  <a:schemeClr val="tx1"/>
                </a:solidFill>
              </a:rPr>
              <a:t>*Kalabalık ve hareketli gruplar için menüler dikkatle seçilmelidir.</a:t>
            </a:r>
            <a:endParaRPr lang="tr-TR" sz="2000" dirty="0">
              <a:solidFill>
                <a:schemeClr val="tx1"/>
              </a:solidFill>
            </a:endParaRPr>
          </a:p>
        </p:txBody>
      </p:sp>
    </p:spTree>
    <p:extLst>
      <p:ext uri="{BB962C8B-B14F-4D97-AF65-F5344CB8AC3E}">
        <p14:creationId xmlns:p14="http://schemas.microsoft.com/office/powerpoint/2010/main" val="1287115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539552" y="476672"/>
            <a:ext cx="8280920" cy="5832648"/>
          </a:xfrm>
        </p:spPr>
        <p:txBody>
          <a:bodyPr/>
          <a:lstStyle/>
          <a:p>
            <a:r>
              <a:rPr lang="tr-TR" b="1" u="sng" dirty="0" smtClean="0">
                <a:solidFill>
                  <a:srgbClr val="C00000"/>
                </a:solidFill>
              </a:rPr>
              <a:t>Menü Çeşitleri</a:t>
            </a:r>
          </a:p>
          <a:p>
            <a:pPr algn="l"/>
            <a:r>
              <a:rPr lang="tr-TR" b="1" dirty="0" smtClean="0">
                <a:solidFill>
                  <a:schemeClr val="tx1"/>
                </a:solidFill>
              </a:rPr>
              <a:t>A-Fiyatlama ve sunma şekline göre menü çeşitleri</a:t>
            </a:r>
          </a:p>
          <a:p>
            <a:pPr algn="l"/>
            <a:r>
              <a:rPr lang="tr-TR" dirty="0" smtClean="0">
                <a:solidFill>
                  <a:schemeClr val="tx1"/>
                </a:solidFill>
              </a:rPr>
              <a:t>1-Tabldot (</a:t>
            </a:r>
            <a:r>
              <a:rPr lang="tr-TR" dirty="0" err="1" smtClean="0">
                <a:solidFill>
                  <a:schemeClr val="tx1"/>
                </a:solidFill>
              </a:rPr>
              <a:t>Table</a:t>
            </a:r>
            <a:r>
              <a:rPr lang="tr-TR" dirty="0" smtClean="0">
                <a:solidFill>
                  <a:schemeClr val="tx1"/>
                </a:solidFill>
              </a:rPr>
              <a:t> </a:t>
            </a:r>
            <a:r>
              <a:rPr lang="tr-TR" dirty="0" err="1" smtClean="0">
                <a:solidFill>
                  <a:schemeClr val="tx1"/>
                </a:solidFill>
              </a:rPr>
              <a:t>d’Hote</a:t>
            </a:r>
            <a:r>
              <a:rPr lang="tr-TR" dirty="0" smtClean="0">
                <a:solidFill>
                  <a:schemeClr val="tx1"/>
                </a:solidFill>
              </a:rPr>
              <a:t>) menü</a:t>
            </a:r>
          </a:p>
          <a:p>
            <a:pPr algn="l"/>
            <a:r>
              <a:rPr lang="tr-TR" dirty="0" smtClean="0">
                <a:solidFill>
                  <a:schemeClr val="tx1"/>
                </a:solidFill>
              </a:rPr>
              <a:t>	Önceden hazırlanmış belirli sayıda yemeklerin bulunduğu , belirli öğünlerde tüketime sunulan ve müşterinin seçme şansının sınırlı olduğu menülerdir. Satış hacmini artırmak ve toplu tüketime uygun kurumlar için kullanılmaktadır.</a:t>
            </a:r>
          </a:p>
          <a:p>
            <a:pPr algn="l"/>
            <a:r>
              <a:rPr lang="tr-TR" dirty="0" smtClean="0">
                <a:solidFill>
                  <a:schemeClr val="tx1"/>
                </a:solidFill>
              </a:rPr>
              <a:t>Aynı günlerde tekrarlanan tabldot menülere </a:t>
            </a:r>
            <a:r>
              <a:rPr lang="tr-TR" dirty="0" smtClean="0">
                <a:solidFill>
                  <a:srgbClr val="C00000"/>
                </a:solidFill>
              </a:rPr>
              <a:t>dönüşümlü menü </a:t>
            </a:r>
            <a:r>
              <a:rPr lang="tr-TR" dirty="0" smtClean="0">
                <a:solidFill>
                  <a:schemeClr val="tx1"/>
                </a:solidFill>
              </a:rPr>
              <a:t>veya </a:t>
            </a:r>
            <a:r>
              <a:rPr lang="tr-TR" dirty="0" smtClean="0">
                <a:solidFill>
                  <a:srgbClr val="C00000"/>
                </a:solidFill>
              </a:rPr>
              <a:t>dönüşümlü tabldot </a:t>
            </a:r>
            <a:r>
              <a:rPr lang="tr-TR" dirty="0" smtClean="0">
                <a:solidFill>
                  <a:schemeClr val="tx1"/>
                </a:solidFill>
              </a:rPr>
              <a:t>denir. </a:t>
            </a:r>
          </a:p>
          <a:p>
            <a:pPr algn="l"/>
            <a:r>
              <a:rPr lang="tr-TR" dirty="0" smtClean="0">
                <a:solidFill>
                  <a:schemeClr val="tx1"/>
                </a:solidFill>
              </a:rPr>
              <a:t>2-Alakart (a la </a:t>
            </a:r>
            <a:r>
              <a:rPr lang="tr-TR" dirty="0" err="1" smtClean="0">
                <a:solidFill>
                  <a:schemeClr val="tx1"/>
                </a:solidFill>
              </a:rPr>
              <a:t>Carte</a:t>
            </a:r>
            <a:r>
              <a:rPr lang="tr-TR" dirty="0" smtClean="0">
                <a:solidFill>
                  <a:schemeClr val="tx1"/>
                </a:solidFill>
              </a:rPr>
              <a:t>) menü (Kart usulü, sipariş usulü menü)</a:t>
            </a:r>
          </a:p>
          <a:p>
            <a:pPr algn="l"/>
            <a:r>
              <a:rPr lang="tr-TR" dirty="0">
                <a:solidFill>
                  <a:schemeClr val="tx1"/>
                </a:solidFill>
              </a:rPr>
              <a:t>	</a:t>
            </a:r>
            <a:r>
              <a:rPr lang="tr-TR" dirty="0" smtClean="0">
                <a:solidFill>
                  <a:schemeClr val="tx1"/>
                </a:solidFill>
              </a:rPr>
              <a:t>Sipariş usulü </a:t>
            </a:r>
            <a:r>
              <a:rPr lang="tr-TR" dirty="0" err="1" smtClean="0">
                <a:solidFill>
                  <a:schemeClr val="tx1"/>
                </a:solidFill>
              </a:rPr>
              <a:t>menüdür.Tabldot</a:t>
            </a:r>
            <a:r>
              <a:rPr lang="tr-TR" dirty="0" smtClean="0">
                <a:solidFill>
                  <a:schemeClr val="tx1"/>
                </a:solidFill>
              </a:rPr>
              <a:t> usulü menüye göre maliyetleri yüksek ve satış fiyatları daha yüksektir. Yemek seçme ve çeşitlilik fazladır.</a:t>
            </a:r>
          </a:p>
          <a:p>
            <a:pPr algn="l"/>
            <a:r>
              <a:rPr lang="tr-TR" dirty="0" smtClean="0">
                <a:solidFill>
                  <a:schemeClr val="tx1"/>
                </a:solidFill>
              </a:rPr>
              <a:t>3-Fix menü</a:t>
            </a:r>
          </a:p>
          <a:p>
            <a:pPr algn="l"/>
            <a:r>
              <a:rPr lang="tr-TR" dirty="0">
                <a:solidFill>
                  <a:schemeClr val="tx1"/>
                </a:solidFill>
              </a:rPr>
              <a:t>	</a:t>
            </a:r>
            <a:r>
              <a:rPr lang="tr-TR" dirty="0" smtClean="0">
                <a:solidFill>
                  <a:schemeClr val="tx1"/>
                </a:solidFill>
              </a:rPr>
              <a:t>Belirli sayıda yiyeceklerden oluşur tabldot menüye benzerlik gösterir fakat </a:t>
            </a:r>
            <a:r>
              <a:rPr lang="tr-TR" dirty="0" err="1" smtClean="0">
                <a:solidFill>
                  <a:schemeClr val="tx1"/>
                </a:solidFill>
              </a:rPr>
              <a:t>fix</a:t>
            </a:r>
            <a:r>
              <a:rPr lang="tr-TR" dirty="0" smtClean="0">
                <a:solidFill>
                  <a:schemeClr val="tx1"/>
                </a:solidFill>
              </a:rPr>
              <a:t> menüde içeceklerde fiyata dahil edilir.</a:t>
            </a:r>
          </a:p>
          <a:p>
            <a:pPr algn="l"/>
            <a:r>
              <a:rPr lang="tr-TR" dirty="0" smtClean="0">
                <a:solidFill>
                  <a:schemeClr val="tx1"/>
                </a:solidFill>
              </a:rPr>
              <a:t>4-Günlük (</a:t>
            </a:r>
            <a:r>
              <a:rPr lang="tr-TR" dirty="0" err="1" smtClean="0">
                <a:solidFill>
                  <a:schemeClr val="tx1"/>
                </a:solidFill>
              </a:rPr>
              <a:t>Carte</a:t>
            </a:r>
            <a:r>
              <a:rPr lang="tr-TR" dirty="0" smtClean="0">
                <a:solidFill>
                  <a:schemeClr val="tx1"/>
                </a:solidFill>
              </a:rPr>
              <a:t> de </a:t>
            </a:r>
            <a:r>
              <a:rPr lang="tr-TR" dirty="0" err="1" smtClean="0">
                <a:solidFill>
                  <a:schemeClr val="tx1"/>
                </a:solidFill>
              </a:rPr>
              <a:t>Jour</a:t>
            </a:r>
            <a:r>
              <a:rPr lang="tr-TR" dirty="0" smtClean="0">
                <a:solidFill>
                  <a:schemeClr val="tx1"/>
                </a:solidFill>
              </a:rPr>
              <a:t>) menü</a:t>
            </a:r>
          </a:p>
          <a:p>
            <a:pPr algn="l"/>
            <a:r>
              <a:rPr lang="tr-TR" dirty="0" smtClean="0">
                <a:solidFill>
                  <a:schemeClr val="tx1"/>
                </a:solidFill>
              </a:rPr>
              <a:t>	Günlük olarak düzenlenirler. Belli bir kitleye hitap ettiklerinden o gün için maliyet avantajı yaratacak yiyecekler seçilerek menü oluşturulur.</a:t>
            </a:r>
          </a:p>
          <a:p>
            <a:pPr algn="l"/>
            <a:r>
              <a:rPr lang="tr-TR" dirty="0">
                <a:solidFill>
                  <a:schemeClr val="tx1"/>
                </a:solidFill>
              </a:rPr>
              <a:t>	</a:t>
            </a:r>
            <a:r>
              <a:rPr lang="tr-TR" dirty="0" smtClean="0">
                <a:solidFill>
                  <a:schemeClr val="tx1"/>
                </a:solidFill>
              </a:rPr>
              <a:t>Bazı alakart ve lüks restoranlarda taze bulunan yiyecekler de menüye dahil edilir ve aşçının spesiyalitesi, özel menü, günün menüsü olarak adlandırılırlar.</a:t>
            </a:r>
          </a:p>
          <a:p>
            <a:pPr algn="l"/>
            <a:endParaRPr lang="tr-TR" dirty="0" smtClean="0">
              <a:solidFill>
                <a:schemeClr val="tx1"/>
              </a:solidFill>
            </a:endParaRPr>
          </a:p>
          <a:p>
            <a:pPr algn="l"/>
            <a:endParaRPr lang="tr-TR" dirty="0"/>
          </a:p>
        </p:txBody>
      </p:sp>
    </p:spTree>
    <p:extLst>
      <p:ext uri="{BB962C8B-B14F-4D97-AF65-F5344CB8AC3E}">
        <p14:creationId xmlns:p14="http://schemas.microsoft.com/office/powerpoint/2010/main" val="4197950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467544" y="476672"/>
            <a:ext cx="8208912" cy="5904656"/>
          </a:xfrm>
        </p:spPr>
        <p:txBody>
          <a:bodyPr/>
          <a:lstStyle/>
          <a:p>
            <a:r>
              <a:rPr lang="tr-TR" b="1" u="sng" dirty="0">
                <a:solidFill>
                  <a:srgbClr val="C00000"/>
                </a:solidFill>
              </a:rPr>
              <a:t>Menü </a:t>
            </a:r>
            <a:r>
              <a:rPr lang="tr-TR" b="1" u="sng" dirty="0" smtClean="0">
                <a:solidFill>
                  <a:srgbClr val="C00000"/>
                </a:solidFill>
              </a:rPr>
              <a:t>Çeşitleri</a:t>
            </a:r>
          </a:p>
          <a:p>
            <a:pPr algn="l"/>
            <a:r>
              <a:rPr lang="tr-TR" dirty="0" smtClean="0">
                <a:solidFill>
                  <a:schemeClr val="tx1"/>
                </a:solidFill>
              </a:rPr>
              <a:t>B-Öğünlerine göre menü çeşitleri</a:t>
            </a:r>
          </a:p>
          <a:p>
            <a:pPr algn="l"/>
            <a:r>
              <a:rPr lang="tr-TR" dirty="0" smtClean="0">
                <a:solidFill>
                  <a:schemeClr val="tx1"/>
                </a:solidFill>
              </a:rPr>
              <a:t>1-Kahvaltı (</a:t>
            </a:r>
            <a:r>
              <a:rPr lang="tr-TR" dirty="0" err="1" smtClean="0">
                <a:solidFill>
                  <a:schemeClr val="tx1"/>
                </a:solidFill>
              </a:rPr>
              <a:t>Breakfast</a:t>
            </a:r>
            <a:r>
              <a:rPr lang="tr-TR" dirty="0" smtClean="0">
                <a:solidFill>
                  <a:schemeClr val="tx1"/>
                </a:solidFill>
              </a:rPr>
              <a:t>/</a:t>
            </a:r>
            <a:r>
              <a:rPr lang="tr-TR" dirty="0" err="1" smtClean="0">
                <a:solidFill>
                  <a:schemeClr val="tx1"/>
                </a:solidFill>
              </a:rPr>
              <a:t>Petit</a:t>
            </a:r>
            <a:r>
              <a:rPr lang="tr-TR" dirty="0" smtClean="0">
                <a:solidFill>
                  <a:schemeClr val="tx1"/>
                </a:solidFill>
              </a:rPr>
              <a:t> </a:t>
            </a:r>
            <a:r>
              <a:rPr lang="tr-TR" dirty="0" err="1" smtClean="0">
                <a:solidFill>
                  <a:schemeClr val="tx1"/>
                </a:solidFill>
              </a:rPr>
              <a:t>Deejeuner</a:t>
            </a:r>
            <a:r>
              <a:rPr lang="tr-TR" dirty="0" smtClean="0">
                <a:solidFill>
                  <a:schemeClr val="tx1"/>
                </a:solidFill>
              </a:rPr>
              <a:t>) menüleri</a:t>
            </a:r>
          </a:p>
          <a:p>
            <a:pPr algn="l"/>
            <a:r>
              <a:rPr lang="tr-TR" dirty="0" smtClean="0">
                <a:solidFill>
                  <a:schemeClr val="tx1"/>
                </a:solidFill>
              </a:rPr>
              <a:t>	Kahvaltı </a:t>
            </a:r>
            <a:r>
              <a:rPr lang="tr-TR" dirty="0">
                <a:solidFill>
                  <a:schemeClr val="tx1"/>
                </a:solidFill>
              </a:rPr>
              <a:t>menüleri oldukça standart menülerdir. Yörelere göre de değişiklik gösterebilmektedir. Kahvaltı menülerinin en önemli özelliği basit, hızlı ve ucuz olmasıdır. Konuklar, kahvaltı menüsünde fiyata daha duyarlıdırlar ve genellikle servisin çabuk ve hızlı olmasını arzu etmektedirler. Belli başlı kahvaltı yiyecekleri arasında meyve suyu, süt, sütlü kahve, çay, tost ya da ufak ekmekler, bal, reçel, zeytin ve yumurta </a:t>
            </a:r>
            <a:r>
              <a:rPr lang="tr-TR" dirty="0" smtClean="0">
                <a:solidFill>
                  <a:schemeClr val="tx1"/>
                </a:solidFill>
              </a:rPr>
              <a:t>sayılabilir.</a:t>
            </a:r>
          </a:p>
          <a:p>
            <a:pPr algn="l"/>
            <a:r>
              <a:rPr lang="tr-TR" dirty="0" smtClean="0">
                <a:solidFill>
                  <a:schemeClr val="tx1"/>
                </a:solidFill>
              </a:rPr>
              <a:t>a)Basit kahvaltı (</a:t>
            </a:r>
            <a:r>
              <a:rPr lang="tr-TR" dirty="0" err="1" smtClean="0">
                <a:solidFill>
                  <a:schemeClr val="tx1"/>
                </a:solidFill>
              </a:rPr>
              <a:t>continental</a:t>
            </a:r>
            <a:r>
              <a:rPr lang="tr-TR" dirty="0">
                <a:solidFill>
                  <a:schemeClr val="tx1"/>
                </a:solidFill>
              </a:rPr>
              <a:t>) menüsü-Standart Kahvaltı</a:t>
            </a:r>
            <a:endParaRPr lang="tr-TR" dirty="0" smtClean="0">
              <a:solidFill>
                <a:schemeClr val="tx1"/>
              </a:solidFill>
            </a:endParaRPr>
          </a:p>
          <a:p>
            <a:pPr algn="l"/>
            <a:r>
              <a:rPr lang="tr-TR" dirty="0">
                <a:solidFill>
                  <a:schemeClr val="tx1"/>
                </a:solidFill>
              </a:rPr>
              <a:t>	</a:t>
            </a:r>
            <a:r>
              <a:rPr lang="tr-TR" dirty="0" smtClean="0">
                <a:solidFill>
                  <a:schemeClr val="tx1"/>
                </a:solidFill>
              </a:rPr>
              <a:t>Almanya, İsviçre ,Fransa ve ülkemizde en çok alınan kahvaltı türüdür.</a:t>
            </a:r>
          </a:p>
          <a:p>
            <a:pPr algn="l"/>
            <a:r>
              <a:rPr lang="tr-TR" dirty="0" smtClean="0">
                <a:solidFill>
                  <a:schemeClr val="tx1"/>
                </a:solidFill>
              </a:rPr>
              <a:t>-Ekmek (sandviç veya tost </a:t>
            </a:r>
            <a:r>
              <a:rPr lang="tr-TR" dirty="0" err="1" smtClean="0">
                <a:solidFill>
                  <a:schemeClr val="tx1"/>
                </a:solidFill>
              </a:rPr>
              <a:t>vb</a:t>
            </a:r>
            <a:r>
              <a:rPr lang="tr-TR" dirty="0" smtClean="0">
                <a:solidFill>
                  <a:schemeClr val="tx1"/>
                </a:solidFill>
              </a:rPr>
              <a:t>)</a:t>
            </a:r>
          </a:p>
          <a:p>
            <a:pPr algn="l"/>
            <a:r>
              <a:rPr lang="tr-TR" dirty="0" smtClean="0">
                <a:solidFill>
                  <a:schemeClr val="tx1"/>
                </a:solidFill>
              </a:rPr>
              <a:t>-Tereyağı</a:t>
            </a:r>
          </a:p>
          <a:p>
            <a:pPr algn="l"/>
            <a:r>
              <a:rPr lang="tr-TR" dirty="0" smtClean="0">
                <a:solidFill>
                  <a:schemeClr val="tx1"/>
                </a:solidFill>
              </a:rPr>
              <a:t>-Reçel ,bal veya marmelat (iki çeşit)</a:t>
            </a:r>
          </a:p>
          <a:p>
            <a:pPr algn="l"/>
            <a:r>
              <a:rPr lang="tr-TR" dirty="0" smtClean="0">
                <a:solidFill>
                  <a:schemeClr val="tx1"/>
                </a:solidFill>
              </a:rPr>
              <a:t>-Kahve, çay, süt, meyve suları vb.</a:t>
            </a:r>
          </a:p>
          <a:p>
            <a:pPr algn="l"/>
            <a:r>
              <a:rPr lang="tr-TR" dirty="0">
                <a:solidFill>
                  <a:schemeClr val="tx1"/>
                </a:solidFill>
              </a:rPr>
              <a:t>	</a:t>
            </a:r>
            <a:r>
              <a:rPr lang="tr-TR" dirty="0" smtClean="0">
                <a:solidFill>
                  <a:schemeClr val="tx1"/>
                </a:solidFill>
              </a:rPr>
              <a:t>Almanlar kahveyi tercih ederken ülkemizde çay tercih edilmektedir. Ülkemizde zeytin ve beyaz peynir , İsviçre’de yumurta, Fransa’da </a:t>
            </a:r>
            <a:r>
              <a:rPr lang="tr-TR" dirty="0" err="1" smtClean="0">
                <a:solidFill>
                  <a:schemeClr val="tx1"/>
                </a:solidFill>
              </a:rPr>
              <a:t>croussant</a:t>
            </a:r>
            <a:r>
              <a:rPr lang="tr-TR" dirty="0" smtClean="0">
                <a:solidFill>
                  <a:schemeClr val="tx1"/>
                </a:solidFill>
              </a:rPr>
              <a:t>, </a:t>
            </a:r>
            <a:r>
              <a:rPr lang="tr-TR" dirty="0" err="1" smtClean="0">
                <a:solidFill>
                  <a:schemeClr val="tx1"/>
                </a:solidFill>
              </a:rPr>
              <a:t>petit</a:t>
            </a:r>
            <a:r>
              <a:rPr lang="tr-TR" dirty="0" smtClean="0">
                <a:solidFill>
                  <a:schemeClr val="tx1"/>
                </a:solidFill>
              </a:rPr>
              <a:t> </a:t>
            </a:r>
            <a:r>
              <a:rPr lang="tr-TR" dirty="0" err="1" smtClean="0">
                <a:solidFill>
                  <a:schemeClr val="tx1"/>
                </a:solidFill>
              </a:rPr>
              <a:t>pains</a:t>
            </a:r>
            <a:r>
              <a:rPr lang="tr-TR" dirty="0" smtClean="0">
                <a:solidFill>
                  <a:schemeClr val="tx1"/>
                </a:solidFill>
              </a:rPr>
              <a:t> gibi çörek çeşitleri tercih edilir.</a:t>
            </a:r>
          </a:p>
          <a:p>
            <a:pPr algn="l"/>
            <a:r>
              <a:rPr lang="tr-TR" dirty="0" smtClean="0">
                <a:solidFill>
                  <a:schemeClr val="tx1"/>
                </a:solidFill>
              </a:rPr>
              <a:t>b)İlaveli kahvaltı (garnitürlü kahvaltı) menüsü</a:t>
            </a:r>
          </a:p>
          <a:p>
            <a:pPr algn="l"/>
            <a:r>
              <a:rPr lang="tr-TR" dirty="0" smtClean="0">
                <a:solidFill>
                  <a:schemeClr val="tx1"/>
                </a:solidFill>
              </a:rPr>
              <a:t>*Hollanda usulü (Yulaf ezmesi, meyve suyu, ballı veya kuş üzümlü kek, sucuk, kaynamış yumurta vb.)</a:t>
            </a:r>
          </a:p>
          <a:p>
            <a:pPr algn="l"/>
            <a:endParaRPr lang="tr-TR" dirty="0">
              <a:solidFill>
                <a:schemeClr val="tx1"/>
              </a:solidFill>
            </a:endParaRPr>
          </a:p>
          <a:p>
            <a:pPr algn="l"/>
            <a:endParaRPr lang="tr-TR" dirty="0">
              <a:solidFill>
                <a:schemeClr val="tx1"/>
              </a:solidFill>
            </a:endParaRPr>
          </a:p>
          <a:p>
            <a:endParaRPr lang="tr-TR" dirty="0"/>
          </a:p>
        </p:txBody>
      </p:sp>
    </p:spTree>
    <p:extLst>
      <p:ext uri="{BB962C8B-B14F-4D97-AF65-F5344CB8AC3E}">
        <p14:creationId xmlns:p14="http://schemas.microsoft.com/office/powerpoint/2010/main" val="3624497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467544" y="476672"/>
            <a:ext cx="8136904" cy="5904656"/>
          </a:xfrm>
        </p:spPr>
        <p:txBody>
          <a:bodyPr/>
          <a:lstStyle/>
          <a:p>
            <a:pPr algn="l"/>
            <a:r>
              <a:rPr lang="tr-TR" dirty="0" smtClean="0">
                <a:solidFill>
                  <a:schemeClr val="tx1"/>
                </a:solidFill>
              </a:rPr>
              <a:t>-Danimarka usulü (Balık, soğuk et, kaynamış yumurta, çeşitli ekmekler)</a:t>
            </a:r>
          </a:p>
          <a:p>
            <a:pPr algn="l"/>
            <a:r>
              <a:rPr lang="tr-TR" dirty="0" smtClean="0">
                <a:solidFill>
                  <a:schemeClr val="tx1"/>
                </a:solidFill>
              </a:rPr>
              <a:t>-Türk usulü (Çörek çeşitleri, pastırma, zeytin, beyaz peynir ve peynir çeşitleri. Salatalık ve domates söğüş, çeşitli şekilde pişirilmiş yumurta vb.)</a:t>
            </a:r>
          </a:p>
          <a:p>
            <a:pPr algn="l"/>
            <a:r>
              <a:rPr lang="tr-TR" dirty="0" smtClean="0">
                <a:solidFill>
                  <a:schemeClr val="tx1"/>
                </a:solidFill>
              </a:rPr>
              <a:t>-Amerikan usulü kahvaltı (İngiliz kahvaltısına benzer ve çok kapsamlı bir öğündür)</a:t>
            </a:r>
          </a:p>
          <a:p>
            <a:pPr algn="l"/>
            <a:r>
              <a:rPr lang="tr-TR" dirty="0" smtClean="0">
                <a:solidFill>
                  <a:schemeClr val="tx1"/>
                </a:solidFill>
              </a:rPr>
              <a:t>-Viyana usulü kahvaltı (Basit kahvaltıya rafadan yumurta ilave edilir)</a:t>
            </a:r>
          </a:p>
          <a:p>
            <a:pPr algn="l"/>
            <a:r>
              <a:rPr lang="tr-TR" dirty="0" smtClean="0">
                <a:solidFill>
                  <a:schemeClr val="tx1"/>
                </a:solidFill>
              </a:rPr>
              <a:t>c)A la </a:t>
            </a:r>
            <a:r>
              <a:rPr lang="tr-TR" dirty="0" err="1" smtClean="0">
                <a:solidFill>
                  <a:schemeClr val="tx1"/>
                </a:solidFill>
              </a:rPr>
              <a:t>Carte</a:t>
            </a:r>
            <a:r>
              <a:rPr lang="tr-TR" dirty="0" smtClean="0">
                <a:solidFill>
                  <a:schemeClr val="tx1"/>
                </a:solidFill>
              </a:rPr>
              <a:t> Kahvaltı</a:t>
            </a:r>
          </a:p>
          <a:p>
            <a:pPr algn="l"/>
            <a:r>
              <a:rPr lang="tr-TR" dirty="0" smtClean="0">
                <a:solidFill>
                  <a:schemeClr val="tx1"/>
                </a:solidFill>
              </a:rPr>
              <a:t>d) Açık büfe kahvaltı</a:t>
            </a:r>
          </a:p>
          <a:p>
            <a:pPr algn="l"/>
            <a:r>
              <a:rPr lang="tr-TR" dirty="0" smtClean="0">
                <a:solidFill>
                  <a:schemeClr val="tx1"/>
                </a:solidFill>
              </a:rPr>
              <a:t>2-Brunch menü (Hristiyan ve Musevilerin özel menüsü) –Geç kahvaltı</a:t>
            </a:r>
          </a:p>
          <a:p>
            <a:pPr algn="l"/>
            <a:r>
              <a:rPr lang="tr-TR" dirty="0">
                <a:solidFill>
                  <a:schemeClr val="tx1"/>
                </a:solidFill>
              </a:rPr>
              <a:t>	</a:t>
            </a:r>
            <a:r>
              <a:rPr lang="tr-TR" dirty="0" smtClean="0">
                <a:solidFill>
                  <a:schemeClr val="tx1"/>
                </a:solidFill>
              </a:rPr>
              <a:t>Kahvaltı ve öğle yemeğinin bileşiminden oluşur. Hristiyanlar pazar, Museviler ise cumartesi tercih ederler.</a:t>
            </a:r>
          </a:p>
          <a:p>
            <a:pPr algn="l"/>
            <a:r>
              <a:rPr lang="tr-TR" dirty="0" smtClean="0">
                <a:solidFill>
                  <a:schemeClr val="tx1"/>
                </a:solidFill>
              </a:rPr>
              <a:t>3-Öğle yemeği (</a:t>
            </a:r>
            <a:r>
              <a:rPr lang="tr-TR" dirty="0" err="1" smtClean="0">
                <a:solidFill>
                  <a:schemeClr val="tx1"/>
                </a:solidFill>
              </a:rPr>
              <a:t>Lunch</a:t>
            </a:r>
            <a:r>
              <a:rPr lang="tr-TR" dirty="0" smtClean="0">
                <a:solidFill>
                  <a:schemeClr val="tx1"/>
                </a:solidFill>
              </a:rPr>
              <a:t>/</a:t>
            </a:r>
            <a:r>
              <a:rPr lang="tr-TR" dirty="0" err="1" smtClean="0">
                <a:solidFill>
                  <a:schemeClr val="tx1"/>
                </a:solidFill>
              </a:rPr>
              <a:t>Dejeuner</a:t>
            </a:r>
            <a:r>
              <a:rPr lang="tr-TR" dirty="0" smtClean="0">
                <a:solidFill>
                  <a:schemeClr val="tx1"/>
                </a:solidFill>
              </a:rPr>
              <a:t>) menüsü</a:t>
            </a:r>
          </a:p>
          <a:p>
            <a:pPr algn="l"/>
            <a:r>
              <a:rPr lang="tr-TR" dirty="0" smtClean="0">
                <a:solidFill>
                  <a:schemeClr val="tx1"/>
                </a:solidFill>
              </a:rPr>
              <a:t>	Öğle </a:t>
            </a:r>
            <a:r>
              <a:rPr lang="tr-TR" dirty="0">
                <a:solidFill>
                  <a:schemeClr val="tx1"/>
                </a:solidFill>
              </a:rPr>
              <a:t>yemeği menülerinde genellikle kolay ve hızlı hazırlanabilen yiyecekler bulunmaktadır. Bunlara sandviçler, çorbalar ve salatalar örnek verilebilir. Öğle yemeğinde hazırlanan yiyecekler, akşam yemeği menüsüne göre biraz daha hafif olmalıdır. Öğle yemeğinde ağır yemekler yendiğinde konuklar hazım güçlüğü ve yorgunluk hissedebilirler. Bu yüzden hafif yiyecekleri tüketmek, bu tür sorunların yaşanmasını önleyebilir. Çoğu insan iş yerlerine yakın yerlerde öğle yemeği yemeyi tercih etmektedir</a:t>
            </a:r>
            <a:r>
              <a:rPr lang="tr-TR" dirty="0" smtClean="0">
                <a:solidFill>
                  <a:schemeClr val="tx1"/>
                </a:solidFill>
              </a:rPr>
              <a:t>.</a:t>
            </a:r>
          </a:p>
          <a:p>
            <a:pPr algn="l"/>
            <a:endParaRPr lang="tr-TR" dirty="0">
              <a:solidFill>
                <a:schemeClr val="tx1"/>
              </a:solidFill>
            </a:endParaRPr>
          </a:p>
          <a:p>
            <a:pPr algn="l"/>
            <a:endParaRPr lang="tr-TR" dirty="0">
              <a:solidFill>
                <a:schemeClr val="tx1"/>
              </a:solidFill>
            </a:endParaRPr>
          </a:p>
        </p:txBody>
      </p:sp>
    </p:spTree>
    <p:extLst>
      <p:ext uri="{BB962C8B-B14F-4D97-AF65-F5344CB8AC3E}">
        <p14:creationId xmlns:p14="http://schemas.microsoft.com/office/powerpoint/2010/main" val="35732144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TotalTime>
  <Words>1002</Words>
  <Application>Microsoft Office PowerPoint</Application>
  <PresentationFormat>Ekran Gösterisi (4:3)</PresentationFormat>
  <Paragraphs>198</Paragraphs>
  <Slides>22</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22</vt:i4>
      </vt:variant>
    </vt:vector>
  </HeadingPairs>
  <TitlesOfParts>
    <vt:vector size="26" baseType="lpstr">
      <vt:lpstr>Arial</vt:lpstr>
      <vt:lpstr>Calibri</vt:lpstr>
      <vt:lpstr>Times New Roman</vt:lpstr>
      <vt:lpstr>Office Theme</vt:lpstr>
      <vt:lpstr>PowerPoint Sunusu</vt:lpstr>
      <vt:lpstr>Menü planlaması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subject/>
  <dc:creator>YUSUF-LG</dc:creator>
  <cp:keywords/>
  <cp:lastModifiedBy>seyitAliçelik</cp:lastModifiedBy>
  <cp:revision>20</cp:revision>
  <dcterms:modified xsi:type="dcterms:W3CDTF">2023-10-25T10:22:08Z</dcterms:modified>
</cp:coreProperties>
</file>